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entation.xml" ContentType="application/vnd.openxmlformats-officedocument.presentationml.presentation.main+xml"/>
  <Override PartName="/ppt/diagrams/data1.xml" ContentType="application/vnd.openxmlformats-officedocument.drawingml.diagramData+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4.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6.xml" ContentType="application/vnd.openxmlformats-officedocument.presentationml.notesSlid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7.xml" ContentType="application/vnd.openxmlformats-officedocument.presentationml.notesSlide+xml"/>
  <Override PartName="/ppt/slideLayouts/slideLayout20.xml" ContentType="application/vnd.openxmlformats-officedocument.presentationml.slideLayout+xml"/>
  <Override PartName="/ppt/notesSlides/notesSlide8.xml" ContentType="application/vnd.openxmlformats-officedocument.presentationml.notesSl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9.xml" ContentType="application/vnd.openxmlformats-officedocument.presentationml.notesSlide+xml"/>
  <Override PartName="/ppt/slideLayouts/slideLayout28.xml" ContentType="application/vnd.openxmlformats-officedocument.presentationml.slideLayout+xml"/>
  <Override PartName="/ppt/notesSlides/notesSlide10.xml" ContentType="application/vnd.openxmlformats-officedocument.presentationml.notesSlid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diagrams/quickStyle1.xml" ContentType="application/vnd.openxmlformats-officedocument.drawingml.diagramStyle+xml"/>
  <Override PartName="/ppt/theme/theme1.xml" ContentType="application/vnd.openxmlformats-officedocument.theme+xml"/>
  <Override PartName="/ppt/notesMasters/notesMaster1.xml" ContentType="application/vnd.openxmlformats-officedocument.presentationml.notesMaster+xml"/>
  <Override PartName="/ppt/diagrams/drawing1.xml" ContentType="application/vnd.ms-office.drawingml.diagramDrawing+xml"/>
  <Override PartName="/ppt/diagrams/colors1.xml" ContentType="application/vnd.openxmlformats-officedocument.drawingml.diagramColors+xml"/>
  <Override PartName="/ppt/diagrams/layout1.xml" ContentType="application/vnd.openxmlformats-officedocument.drawingml.diagramLayout+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1233" r:id="rId2"/>
    <p:sldId id="1222" r:id="rId3"/>
    <p:sldId id="258" r:id="rId4"/>
    <p:sldId id="259" r:id="rId5"/>
    <p:sldId id="260" r:id="rId6"/>
    <p:sldId id="261" r:id="rId7"/>
    <p:sldId id="262" r:id="rId8"/>
    <p:sldId id="263" r:id="rId9"/>
    <p:sldId id="264" r:id="rId10"/>
    <p:sldId id="1224" r:id="rId11"/>
    <p:sldId id="1129" r:id="rId12"/>
    <p:sldId id="1134" r:id="rId13"/>
    <p:sldId id="1136" r:id="rId14"/>
    <p:sldId id="1137" r:id="rId15"/>
    <p:sldId id="1131" r:id="rId16"/>
    <p:sldId id="1128" r:id="rId17"/>
    <p:sldId id="1133" r:id="rId18"/>
    <p:sldId id="1223" r:id="rId19"/>
    <p:sldId id="1221" r:id="rId20"/>
    <p:sldId id="1140" r:id="rId21"/>
    <p:sldId id="1141" r:id="rId22"/>
    <p:sldId id="1142" r:id="rId23"/>
    <p:sldId id="1147" r:id="rId24"/>
    <p:sldId id="1153" r:id="rId25"/>
    <p:sldId id="1235" r:id="rId26"/>
    <p:sldId id="1163" r:id="rId27"/>
    <p:sldId id="1240" r:id="rId28"/>
    <p:sldId id="1179" r:id="rId29"/>
    <p:sldId id="1241" r:id="rId30"/>
    <p:sldId id="1232" r:id="rId31"/>
    <p:sldId id="1242" r:id="rId32"/>
    <p:sldId id="1194" r:id="rId33"/>
    <p:sldId id="1195" r:id="rId34"/>
    <p:sldId id="1204" r:id="rId35"/>
    <p:sldId id="1209" r:id="rId36"/>
    <p:sldId id="1210" r:id="rId37"/>
    <p:sldId id="1216" r:id="rId38"/>
    <p:sldId id="1217" r:id="rId39"/>
    <p:sldId id="1218" r:id="rId40"/>
    <p:sldId id="121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0F0"/>
    <a:srgbClr val="76DA6C"/>
    <a:srgbClr val="70716F"/>
    <a:srgbClr val="F6F9FB"/>
    <a:srgbClr val="0B375C"/>
    <a:srgbClr val="E8118A"/>
    <a:srgbClr val="F4F8FB"/>
    <a:srgbClr val="E8E6E6"/>
    <a:srgbClr val="E614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171"/>
    <p:restoredTop sz="93987"/>
  </p:normalViewPr>
  <p:slideViewPr>
    <p:cSldViewPr snapToGrid="0" snapToObjects="1">
      <p:cViewPr varScale="1">
        <p:scale>
          <a:sx n="102" d="100"/>
          <a:sy n="102" d="100"/>
        </p:scale>
        <p:origin x="1096" y="1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549460-33DF-2047-841A-4B7FE46B01A8}" type="doc">
      <dgm:prSet loTypeId="urn:microsoft.com/office/officeart/2008/layout/AscendingPictureAccentProcess" loCatId="" qsTypeId="urn:microsoft.com/office/officeart/2005/8/quickstyle/simple1" qsCatId="simple" csTypeId="urn:microsoft.com/office/officeart/2005/8/colors/accent1_2" csCatId="accent1" phldr="1"/>
      <dgm:spPr/>
      <dgm:t>
        <a:bodyPr/>
        <a:lstStyle/>
        <a:p>
          <a:endParaRPr lang="en-US"/>
        </a:p>
      </dgm:t>
    </dgm:pt>
    <dgm:pt modelId="{2313D05C-0C45-4C42-81C8-D6AC2398456A}">
      <dgm:prSet phldrT="[Text]"/>
      <dgm:spPr/>
      <dgm:t>
        <a:bodyPr/>
        <a:lstStyle/>
        <a:p>
          <a:r>
            <a:rPr lang="en-US" dirty="0"/>
            <a:t>More Data</a:t>
          </a:r>
        </a:p>
      </dgm:t>
    </dgm:pt>
    <dgm:pt modelId="{F704FC58-EB7D-1248-BA57-CC081FA2F3D4}" type="parTrans" cxnId="{B44AD56D-8BB1-E64D-84E3-75BA36A7D43D}">
      <dgm:prSet/>
      <dgm:spPr/>
      <dgm:t>
        <a:bodyPr/>
        <a:lstStyle/>
        <a:p>
          <a:endParaRPr lang="en-US"/>
        </a:p>
      </dgm:t>
    </dgm:pt>
    <dgm:pt modelId="{BD3F6497-54BB-DD48-9218-AA40FC95FEF4}" type="sibTrans" cxnId="{B44AD56D-8BB1-E64D-84E3-75BA36A7D43D}">
      <dgm:prSet/>
      <dgm:spPr/>
      <dgm:t>
        <a:bodyPr/>
        <a:lstStyle/>
        <a:p>
          <a:endParaRPr lang="en-US"/>
        </a:p>
      </dgm:t>
    </dgm:pt>
    <dgm:pt modelId="{E5B7313F-76A5-C547-8FBF-347A50FB937B}">
      <dgm:prSet phldrT="[Text]"/>
      <dgm:spPr/>
      <dgm:t>
        <a:bodyPr/>
        <a:lstStyle/>
        <a:p>
          <a:r>
            <a:rPr lang="en-US" dirty="0"/>
            <a:t>More AI</a:t>
          </a:r>
        </a:p>
      </dgm:t>
    </dgm:pt>
    <dgm:pt modelId="{326F9DFA-B044-1842-AA7A-F7CAEE3126E7}" type="parTrans" cxnId="{C88DACB0-B929-9D4C-8412-D04390F7F2C7}">
      <dgm:prSet/>
      <dgm:spPr/>
      <dgm:t>
        <a:bodyPr/>
        <a:lstStyle/>
        <a:p>
          <a:endParaRPr lang="en-US"/>
        </a:p>
      </dgm:t>
    </dgm:pt>
    <dgm:pt modelId="{E54DB952-AB69-2443-B095-36078C388BB6}" type="sibTrans" cxnId="{C88DACB0-B929-9D4C-8412-D04390F7F2C7}">
      <dgm:prSet/>
      <dgm:spPr/>
      <dgm:t>
        <a:bodyPr/>
        <a:lstStyle/>
        <a:p>
          <a:endParaRPr lang="en-US"/>
        </a:p>
      </dgm:t>
    </dgm:pt>
    <dgm:pt modelId="{32489538-5C7B-B640-8A08-E118CCDDC579}" type="pres">
      <dgm:prSet presAssocID="{73549460-33DF-2047-841A-4B7FE46B01A8}" presName="Name0" presStyleCnt="0">
        <dgm:presLayoutVars>
          <dgm:chMax val="7"/>
          <dgm:chPref val="7"/>
          <dgm:dir/>
        </dgm:presLayoutVars>
      </dgm:prSet>
      <dgm:spPr/>
    </dgm:pt>
    <dgm:pt modelId="{EC35437E-3AB3-094E-BAFC-DFFE38F371A5}" type="pres">
      <dgm:prSet presAssocID="{73549460-33DF-2047-841A-4B7FE46B01A8}" presName="dot1" presStyleLbl="alignNode1" presStyleIdx="0" presStyleCnt="10"/>
      <dgm:spPr/>
    </dgm:pt>
    <dgm:pt modelId="{252B8693-AB8B-DC44-BB93-A44E4B739663}" type="pres">
      <dgm:prSet presAssocID="{73549460-33DF-2047-841A-4B7FE46B01A8}" presName="dot2" presStyleLbl="alignNode1" presStyleIdx="1" presStyleCnt="10"/>
      <dgm:spPr/>
    </dgm:pt>
    <dgm:pt modelId="{74A8D2AD-6406-B246-95E6-5CCD6056F651}" type="pres">
      <dgm:prSet presAssocID="{73549460-33DF-2047-841A-4B7FE46B01A8}" presName="dot3" presStyleLbl="alignNode1" presStyleIdx="2" presStyleCnt="10"/>
      <dgm:spPr/>
    </dgm:pt>
    <dgm:pt modelId="{D0260646-C26D-8D42-B244-7990F1CF7BAA}" type="pres">
      <dgm:prSet presAssocID="{73549460-33DF-2047-841A-4B7FE46B01A8}" presName="dotArrow1" presStyleLbl="alignNode1" presStyleIdx="3" presStyleCnt="10"/>
      <dgm:spPr/>
    </dgm:pt>
    <dgm:pt modelId="{2CB71F41-9D04-CE41-9C78-CBBA87EE09F6}" type="pres">
      <dgm:prSet presAssocID="{73549460-33DF-2047-841A-4B7FE46B01A8}" presName="dotArrow2" presStyleLbl="alignNode1" presStyleIdx="4" presStyleCnt="10"/>
      <dgm:spPr/>
    </dgm:pt>
    <dgm:pt modelId="{35F0CEA4-77A2-1F4D-B299-A3671AAB5F00}" type="pres">
      <dgm:prSet presAssocID="{73549460-33DF-2047-841A-4B7FE46B01A8}" presName="dotArrow3" presStyleLbl="alignNode1" presStyleIdx="5" presStyleCnt="10"/>
      <dgm:spPr/>
    </dgm:pt>
    <dgm:pt modelId="{47D03532-87F8-254F-B5CB-4D34C0C12C26}" type="pres">
      <dgm:prSet presAssocID="{73549460-33DF-2047-841A-4B7FE46B01A8}" presName="dotArrow4" presStyleLbl="alignNode1" presStyleIdx="6" presStyleCnt="10"/>
      <dgm:spPr/>
    </dgm:pt>
    <dgm:pt modelId="{8C700356-0E83-AB42-AD72-A64E0489BC7E}" type="pres">
      <dgm:prSet presAssocID="{73549460-33DF-2047-841A-4B7FE46B01A8}" presName="dotArrow5" presStyleLbl="alignNode1" presStyleIdx="7" presStyleCnt="10"/>
      <dgm:spPr/>
    </dgm:pt>
    <dgm:pt modelId="{A183A474-B427-614B-A5C2-6F051147F9E9}" type="pres">
      <dgm:prSet presAssocID="{73549460-33DF-2047-841A-4B7FE46B01A8}" presName="dotArrow6" presStyleLbl="alignNode1" presStyleIdx="8" presStyleCnt="10"/>
      <dgm:spPr/>
    </dgm:pt>
    <dgm:pt modelId="{467177A0-3C9E-8049-A191-51C339B9626D}" type="pres">
      <dgm:prSet presAssocID="{73549460-33DF-2047-841A-4B7FE46B01A8}" presName="dotArrow7" presStyleLbl="alignNode1" presStyleIdx="9" presStyleCnt="10"/>
      <dgm:spPr/>
    </dgm:pt>
    <dgm:pt modelId="{1E7545A7-9A4E-3949-B8C1-D73B7A4140C0}" type="pres">
      <dgm:prSet presAssocID="{2313D05C-0C45-4C42-81C8-D6AC2398456A}" presName="parTx1" presStyleLbl="node1" presStyleIdx="0" presStyleCnt="2"/>
      <dgm:spPr/>
    </dgm:pt>
    <dgm:pt modelId="{D0889FCE-B294-8047-8CC9-7A0357FEB590}" type="pres">
      <dgm:prSet presAssocID="{BD3F6497-54BB-DD48-9218-AA40FC95FEF4}" presName="picture1" presStyleCnt="0"/>
      <dgm:spPr/>
    </dgm:pt>
    <dgm:pt modelId="{D0112459-FAFA-AF4C-ADDC-1DE827681417}" type="pres">
      <dgm:prSet presAssocID="{BD3F6497-54BB-DD48-9218-AA40FC95FEF4}" presName="imageRepeatNode" presStyleLbl="fgImgPlace1" presStyleIdx="0" presStyleCnt="2"/>
      <dgm:spPr/>
    </dgm:pt>
    <dgm:pt modelId="{E53ACBA4-C57D-1C40-AEE7-152D966B51F4}" type="pres">
      <dgm:prSet presAssocID="{E5B7313F-76A5-C547-8FBF-347A50FB937B}" presName="parTx2" presStyleLbl="node1" presStyleIdx="1" presStyleCnt="2"/>
      <dgm:spPr/>
    </dgm:pt>
    <dgm:pt modelId="{3C9A12EE-1A72-B046-A7D1-C4AC61A86138}" type="pres">
      <dgm:prSet presAssocID="{E54DB952-AB69-2443-B095-36078C388BB6}" presName="picture2" presStyleCnt="0"/>
      <dgm:spPr/>
    </dgm:pt>
    <dgm:pt modelId="{F0DD774F-C09C-AD42-8583-60BEC03DAD2E}" type="pres">
      <dgm:prSet presAssocID="{E54DB952-AB69-2443-B095-36078C388BB6}" presName="imageRepeatNode" presStyleLbl="fgImgPlace1" presStyleIdx="1" presStyleCnt="2"/>
      <dgm:spPr/>
    </dgm:pt>
  </dgm:ptLst>
  <dgm:cxnLst>
    <dgm:cxn modelId="{1AC8691C-1DF1-FA49-BA35-01194109579B}" type="presOf" srcId="{E54DB952-AB69-2443-B095-36078C388BB6}" destId="{F0DD774F-C09C-AD42-8583-60BEC03DAD2E}" srcOrd="0" destOrd="0" presId="urn:microsoft.com/office/officeart/2008/layout/AscendingPictureAccentProcess"/>
    <dgm:cxn modelId="{D1C5FA6C-89C2-5B43-9D06-D39DDAFBF209}" type="presOf" srcId="{2313D05C-0C45-4C42-81C8-D6AC2398456A}" destId="{1E7545A7-9A4E-3949-B8C1-D73B7A4140C0}" srcOrd="0" destOrd="0" presId="urn:microsoft.com/office/officeart/2008/layout/AscendingPictureAccentProcess"/>
    <dgm:cxn modelId="{B44AD56D-8BB1-E64D-84E3-75BA36A7D43D}" srcId="{73549460-33DF-2047-841A-4B7FE46B01A8}" destId="{2313D05C-0C45-4C42-81C8-D6AC2398456A}" srcOrd="0" destOrd="0" parTransId="{F704FC58-EB7D-1248-BA57-CC081FA2F3D4}" sibTransId="{BD3F6497-54BB-DD48-9218-AA40FC95FEF4}"/>
    <dgm:cxn modelId="{C88DACB0-B929-9D4C-8412-D04390F7F2C7}" srcId="{73549460-33DF-2047-841A-4B7FE46B01A8}" destId="{E5B7313F-76A5-C547-8FBF-347A50FB937B}" srcOrd="1" destOrd="0" parTransId="{326F9DFA-B044-1842-AA7A-F7CAEE3126E7}" sibTransId="{E54DB952-AB69-2443-B095-36078C388BB6}"/>
    <dgm:cxn modelId="{FDDDF1BB-1C29-CC4B-8C37-101BD4512F8E}" type="presOf" srcId="{BD3F6497-54BB-DD48-9218-AA40FC95FEF4}" destId="{D0112459-FAFA-AF4C-ADDC-1DE827681417}" srcOrd="0" destOrd="0" presId="urn:microsoft.com/office/officeart/2008/layout/AscendingPictureAccentProcess"/>
    <dgm:cxn modelId="{8B87C0CB-E9F2-2643-8600-D0E20F027C29}" type="presOf" srcId="{E5B7313F-76A5-C547-8FBF-347A50FB937B}" destId="{E53ACBA4-C57D-1C40-AEE7-152D966B51F4}" srcOrd="0" destOrd="0" presId="urn:microsoft.com/office/officeart/2008/layout/AscendingPictureAccentProcess"/>
    <dgm:cxn modelId="{A63B85DD-5F6B-FE46-AABD-5346055CA18B}" type="presOf" srcId="{73549460-33DF-2047-841A-4B7FE46B01A8}" destId="{32489538-5C7B-B640-8A08-E118CCDDC579}" srcOrd="0" destOrd="0" presId="urn:microsoft.com/office/officeart/2008/layout/AscendingPictureAccentProcess"/>
    <dgm:cxn modelId="{23589954-76E4-7542-944C-01F669016F34}" type="presParOf" srcId="{32489538-5C7B-B640-8A08-E118CCDDC579}" destId="{EC35437E-3AB3-094E-BAFC-DFFE38F371A5}" srcOrd="0" destOrd="0" presId="urn:microsoft.com/office/officeart/2008/layout/AscendingPictureAccentProcess"/>
    <dgm:cxn modelId="{357E1C05-A41A-1A41-A43D-6711C5945498}" type="presParOf" srcId="{32489538-5C7B-B640-8A08-E118CCDDC579}" destId="{252B8693-AB8B-DC44-BB93-A44E4B739663}" srcOrd="1" destOrd="0" presId="urn:microsoft.com/office/officeart/2008/layout/AscendingPictureAccentProcess"/>
    <dgm:cxn modelId="{F1D1580A-EAD2-444F-B1C4-C1F5CBB4A7F2}" type="presParOf" srcId="{32489538-5C7B-B640-8A08-E118CCDDC579}" destId="{74A8D2AD-6406-B246-95E6-5CCD6056F651}" srcOrd="2" destOrd="0" presId="urn:microsoft.com/office/officeart/2008/layout/AscendingPictureAccentProcess"/>
    <dgm:cxn modelId="{1E845033-4387-164E-A8FB-2F556B82C0FA}" type="presParOf" srcId="{32489538-5C7B-B640-8A08-E118CCDDC579}" destId="{D0260646-C26D-8D42-B244-7990F1CF7BAA}" srcOrd="3" destOrd="0" presId="urn:microsoft.com/office/officeart/2008/layout/AscendingPictureAccentProcess"/>
    <dgm:cxn modelId="{852187E5-3612-3848-913E-DBEA37EF8113}" type="presParOf" srcId="{32489538-5C7B-B640-8A08-E118CCDDC579}" destId="{2CB71F41-9D04-CE41-9C78-CBBA87EE09F6}" srcOrd="4" destOrd="0" presId="urn:microsoft.com/office/officeart/2008/layout/AscendingPictureAccentProcess"/>
    <dgm:cxn modelId="{3C386FBD-17AD-6649-8DBE-6E5998BBCE92}" type="presParOf" srcId="{32489538-5C7B-B640-8A08-E118CCDDC579}" destId="{35F0CEA4-77A2-1F4D-B299-A3671AAB5F00}" srcOrd="5" destOrd="0" presId="urn:microsoft.com/office/officeart/2008/layout/AscendingPictureAccentProcess"/>
    <dgm:cxn modelId="{6F71AE47-9B10-1F44-AC2D-0598039F673A}" type="presParOf" srcId="{32489538-5C7B-B640-8A08-E118CCDDC579}" destId="{47D03532-87F8-254F-B5CB-4D34C0C12C26}" srcOrd="6" destOrd="0" presId="urn:microsoft.com/office/officeart/2008/layout/AscendingPictureAccentProcess"/>
    <dgm:cxn modelId="{ACB88DDD-BEAF-0347-839E-883025DA499A}" type="presParOf" srcId="{32489538-5C7B-B640-8A08-E118CCDDC579}" destId="{8C700356-0E83-AB42-AD72-A64E0489BC7E}" srcOrd="7" destOrd="0" presId="urn:microsoft.com/office/officeart/2008/layout/AscendingPictureAccentProcess"/>
    <dgm:cxn modelId="{6AB175EF-A7C2-3A45-831B-29F838BD6A16}" type="presParOf" srcId="{32489538-5C7B-B640-8A08-E118CCDDC579}" destId="{A183A474-B427-614B-A5C2-6F051147F9E9}" srcOrd="8" destOrd="0" presId="urn:microsoft.com/office/officeart/2008/layout/AscendingPictureAccentProcess"/>
    <dgm:cxn modelId="{17755DD3-4829-1C4C-BDBD-A98235724769}" type="presParOf" srcId="{32489538-5C7B-B640-8A08-E118CCDDC579}" destId="{467177A0-3C9E-8049-A191-51C339B9626D}" srcOrd="9" destOrd="0" presId="urn:microsoft.com/office/officeart/2008/layout/AscendingPictureAccentProcess"/>
    <dgm:cxn modelId="{F1DACC88-B476-C849-B1D1-8C999BE986B4}" type="presParOf" srcId="{32489538-5C7B-B640-8A08-E118CCDDC579}" destId="{1E7545A7-9A4E-3949-B8C1-D73B7A4140C0}" srcOrd="10" destOrd="0" presId="urn:microsoft.com/office/officeart/2008/layout/AscendingPictureAccentProcess"/>
    <dgm:cxn modelId="{434F517B-0B88-9045-BD5A-AC636D4D3852}" type="presParOf" srcId="{32489538-5C7B-B640-8A08-E118CCDDC579}" destId="{D0889FCE-B294-8047-8CC9-7A0357FEB590}" srcOrd="11" destOrd="0" presId="urn:microsoft.com/office/officeart/2008/layout/AscendingPictureAccentProcess"/>
    <dgm:cxn modelId="{017B32FA-30A7-BC48-9267-5664C0B1E798}" type="presParOf" srcId="{D0889FCE-B294-8047-8CC9-7A0357FEB590}" destId="{D0112459-FAFA-AF4C-ADDC-1DE827681417}" srcOrd="0" destOrd="0" presId="urn:microsoft.com/office/officeart/2008/layout/AscendingPictureAccentProcess"/>
    <dgm:cxn modelId="{FC81BA31-610A-DA43-96D5-0632C97B8863}" type="presParOf" srcId="{32489538-5C7B-B640-8A08-E118CCDDC579}" destId="{E53ACBA4-C57D-1C40-AEE7-152D966B51F4}" srcOrd="12" destOrd="0" presId="urn:microsoft.com/office/officeart/2008/layout/AscendingPictureAccentProcess"/>
    <dgm:cxn modelId="{4EC1FEF9-114F-3A4A-B145-26E122594C96}" type="presParOf" srcId="{32489538-5C7B-B640-8A08-E118CCDDC579}" destId="{3C9A12EE-1A72-B046-A7D1-C4AC61A86138}" srcOrd="13" destOrd="0" presId="urn:microsoft.com/office/officeart/2008/layout/AscendingPictureAccentProcess"/>
    <dgm:cxn modelId="{2C18E857-14C3-A34E-9E3C-4C0CB4D2DF86}" type="presParOf" srcId="{3C9A12EE-1A72-B046-A7D1-C4AC61A86138}" destId="{F0DD774F-C09C-AD42-8583-60BEC03DAD2E}"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437E-3AB3-094E-BAFC-DFFE38F371A5}">
      <dsp:nvSpPr>
        <dsp:cNvPr id="0" name=""/>
        <dsp:cNvSpPr/>
      </dsp:nvSpPr>
      <dsp:spPr>
        <a:xfrm>
          <a:off x="1528765" y="1824478"/>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B8693-AB8B-DC44-BB93-A44E4B739663}">
      <dsp:nvSpPr>
        <dsp:cNvPr id="0" name=""/>
        <dsp:cNvSpPr/>
      </dsp:nvSpPr>
      <dsp:spPr>
        <a:xfrm>
          <a:off x="1431637" y="1980130"/>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A8D2AD-6406-B246-95E6-5CCD6056F651}">
      <dsp:nvSpPr>
        <dsp:cNvPr id="0" name=""/>
        <dsp:cNvSpPr/>
      </dsp:nvSpPr>
      <dsp:spPr>
        <a:xfrm>
          <a:off x="1315882" y="2114891"/>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60646-C26D-8D42-B244-7990F1CF7BAA}">
      <dsp:nvSpPr>
        <dsp:cNvPr id="0" name=""/>
        <dsp:cNvSpPr/>
      </dsp:nvSpPr>
      <dsp:spPr>
        <a:xfrm>
          <a:off x="1454256" y="257950"/>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B71F41-9D04-CE41-9C78-CBBA87EE09F6}">
      <dsp:nvSpPr>
        <dsp:cNvPr id="0" name=""/>
        <dsp:cNvSpPr/>
      </dsp:nvSpPr>
      <dsp:spPr>
        <a:xfrm>
          <a:off x="1602387" y="169679"/>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0CEA4-77A2-1F4D-B299-A3671AAB5F00}">
      <dsp:nvSpPr>
        <dsp:cNvPr id="0" name=""/>
        <dsp:cNvSpPr/>
      </dsp:nvSpPr>
      <dsp:spPr>
        <a:xfrm>
          <a:off x="1750075" y="81407"/>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D03532-87F8-254F-B5CB-4D34C0C12C26}">
      <dsp:nvSpPr>
        <dsp:cNvPr id="0" name=""/>
        <dsp:cNvSpPr/>
      </dsp:nvSpPr>
      <dsp:spPr>
        <a:xfrm>
          <a:off x="1897762" y="169679"/>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00356-0E83-AB42-AD72-A64E0489BC7E}">
      <dsp:nvSpPr>
        <dsp:cNvPr id="0" name=""/>
        <dsp:cNvSpPr/>
      </dsp:nvSpPr>
      <dsp:spPr>
        <a:xfrm>
          <a:off x="2045893" y="257950"/>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83A474-B427-614B-A5C2-6F051147F9E9}">
      <dsp:nvSpPr>
        <dsp:cNvPr id="0" name=""/>
        <dsp:cNvSpPr/>
      </dsp:nvSpPr>
      <dsp:spPr>
        <a:xfrm>
          <a:off x="1750075" y="267660"/>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7177A0-3C9E-8049-A191-51C339B9626D}">
      <dsp:nvSpPr>
        <dsp:cNvPr id="0" name=""/>
        <dsp:cNvSpPr/>
      </dsp:nvSpPr>
      <dsp:spPr>
        <a:xfrm>
          <a:off x="1750075" y="453913"/>
          <a:ext cx="110876" cy="11087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7545A7-9A4E-3949-B8C1-D73B7A4140C0}">
      <dsp:nvSpPr>
        <dsp:cNvPr id="0" name=""/>
        <dsp:cNvSpPr/>
      </dsp:nvSpPr>
      <dsp:spPr>
        <a:xfrm>
          <a:off x="847983" y="2519885"/>
          <a:ext cx="2391384" cy="641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6176"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More Data</a:t>
          </a:r>
        </a:p>
      </dsp:txBody>
      <dsp:txXfrm>
        <a:off x="879296" y="2551198"/>
        <a:ext cx="2328758" cy="578814"/>
      </dsp:txXfrm>
    </dsp:sp>
    <dsp:sp modelId="{D0112459-FAFA-AF4C-ADDC-1DE827681417}">
      <dsp:nvSpPr>
        <dsp:cNvPr id="0" name=""/>
        <dsp:cNvSpPr/>
      </dsp:nvSpPr>
      <dsp:spPr>
        <a:xfrm>
          <a:off x="184942" y="1891391"/>
          <a:ext cx="1108765" cy="110869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3ACBA4-C57D-1C40-AEE7-152D966B51F4}">
      <dsp:nvSpPr>
        <dsp:cNvPr id="0" name=""/>
        <dsp:cNvSpPr/>
      </dsp:nvSpPr>
      <dsp:spPr>
        <a:xfrm>
          <a:off x="1858734" y="1265251"/>
          <a:ext cx="2391384" cy="641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6176"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More AI</a:t>
          </a:r>
        </a:p>
      </dsp:txBody>
      <dsp:txXfrm>
        <a:off x="1890047" y="1296564"/>
        <a:ext cx="2328758" cy="578814"/>
      </dsp:txXfrm>
    </dsp:sp>
    <dsp:sp modelId="{F0DD774F-C09C-AD42-8583-60BEC03DAD2E}">
      <dsp:nvSpPr>
        <dsp:cNvPr id="0" name=""/>
        <dsp:cNvSpPr/>
      </dsp:nvSpPr>
      <dsp:spPr>
        <a:xfrm>
          <a:off x="1195692" y="636757"/>
          <a:ext cx="1108765" cy="110869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86CD5-2055-8444-9C21-734E9CB11813}" type="datetimeFigureOut">
              <a:rPr lang="en-US" smtClean="0"/>
              <a:t>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6C242-865E-6343-9C00-0EEED2B7D829}" type="slidenum">
              <a:rPr lang="en-US" smtClean="0"/>
              <a:t>‹#›</a:t>
            </a:fld>
            <a:endParaRPr lang="en-US"/>
          </a:p>
        </p:txBody>
      </p:sp>
    </p:spTree>
    <p:extLst>
      <p:ext uri="{BB962C8B-B14F-4D97-AF65-F5344CB8AC3E}">
        <p14:creationId xmlns:p14="http://schemas.microsoft.com/office/powerpoint/2010/main" val="108055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96C242-865E-6343-9C00-0EEED2B7D829}" type="slidenum">
              <a:rPr lang="en-US" smtClean="0"/>
              <a:t>7</a:t>
            </a:fld>
            <a:endParaRPr lang="en-US"/>
          </a:p>
        </p:txBody>
      </p:sp>
    </p:spTree>
    <p:extLst>
      <p:ext uri="{BB962C8B-B14F-4D97-AF65-F5344CB8AC3E}">
        <p14:creationId xmlns:p14="http://schemas.microsoft.com/office/powerpoint/2010/main" val="146008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96C242-865E-6343-9C00-0EEED2B7D829}" type="slidenum">
              <a:rPr lang="en-US" smtClean="0"/>
              <a:t>37</a:t>
            </a:fld>
            <a:endParaRPr lang="en-US"/>
          </a:p>
        </p:txBody>
      </p:sp>
    </p:spTree>
    <p:extLst>
      <p:ext uri="{BB962C8B-B14F-4D97-AF65-F5344CB8AC3E}">
        <p14:creationId xmlns:p14="http://schemas.microsoft.com/office/powerpoint/2010/main" val="300130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6C242-865E-6343-9C00-0EEED2B7D829}" type="slidenum">
              <a:rPr lang="en-US" smtClean="0"/>
              <a:t>8</a:t>
            </a:fld>
            <a:endParaRPr lang="en-US"/>
          </a:p>
        </p:txBody>
      </p:sp>
    </p:spTree>
    <p:extLst>
      <p:ext uri="{BB962C8B-B14F-4D97-AF65-F5344CB8AC3E}">
        <p14:creationId xmlns:p14="http://schemas.microsoft.com/office/powerpoint/2010/main" val="91657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http://</a:t>
            </a:r>
            <a:r>
              <a:rPr lang="en-US" baseline="0" dirty="0" err="1"/>
              <a:t>bmjopen.bmj.com</a:t>
            </a:r>
            <a:r>
              <a:rPr lang="en-US" baseline="0" dirty="0"/>
              <a:t>/content/5/8/e008657.full</a:t>
            </a:r>
          </a:p>
          <a:p>
            <a:pPr marL="228600" indent="-228600">
              <a:buAutoNum type="arabicPeriod"/>
            </a:pPr>
            <a:endParaRPr lang="en-US" baseline="0" dirty="0"/>
          </a:p>
          <a:p>
            <a:pPr marL="228600" indent="-228600">
              <a:buAutoNum type="arabicPeriod"/>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C9508-C3CC-4110-AE55-B396AC40ABC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400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Emergency departments evaluate and manage hundreds of patients each day.  Busy EDs are the norm around the world.  The pressure is on ED physicians and administrators to quickly make decisions regarding patient treatment and disposition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ML algorithms can assist providers in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2D96C242-865E-6343-9C00-0EEED2B7D829}" type="slidenum">
              <a:rPr lang="en-US" smtClean="0"/>
              <a:t>20</a:t>
            </a:fld>
            <a:endParaRPr lang="en-US"/>
          </a:p>
        </p:txBody>
      </p:sp>
    </p:spTree>
    <p:extLst>
      <p:ext uri="{BB962C8B-B14F-4D97-AF65-F5344CB8AC3E}">
        <p14:creationId xmlns:p14="http://schemas.microsoft.com/office/powerpoint/2010/main" val="149258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Microsoft JhengHei UI Light" panose="020B0304030504040204" pitchFamily="34" charset="-120"/>
                <a:ea typeface="Microsoft JhengHei UI Light" panose="020B0304030504040204" pitchFamily="34" charset="-120"/>
                <a:cs typeface="Segoe UI" panose="020B0502040204020203" pitchFamily="34" charset="0"/>
              </a:rPr>
              <a:t>Visual with EHR based patient care, 62% risk score and associated factors</a:t>
            </a:r>
          </a:p>
          <a:p>
            <a:endParaRPr lang="en-US" dirty="0"/>
          </a:p>
          <a:p>
            <a:endParaRPr lang="en-US" dirty="0"/>
          </a:p>
        </p:txBody>
      </p:sp>
      <p:sp>
        <p:nvSpPr>
          <p:cNvPr id="4" name="Slide Number Placeholder 3"/>
          <p:cNvSpPr>
            <a:spLocks noGrp="1"/>
          </p:cNvSpPr>
          <p:nvPr>
            <p:ph type="sldNum" sz="quarter" idx="10"/>
          </p:nvPr>
        </p:nvSpPr>
        <p:spPr/>
        <p:txBody>
          <a:bodyPr/>
          <a:lstStyle/>
          <a:p>
            <a:fld id="{2D96C242-865E-6343-9C00-0EEED2B7D829}" type="slidenum">
              <a:rPr lang="en-US" smtClean="0"/>
              <a:t>21</a:t>
            </a:fld>
            <a:endParaRPr lang="en-US"/>
          </a:p>
        </p:txBody>
      </p:sp>
    </p:spTree>
    <p:extLst>
      <p:ext uri="{BB962C8B-B14F-4D97-AF65-F5344CB8AC3E}">
        <p14:creationId xmlns:p14="http://schemas.microsoft.com/office/powerpoint/2010/main" val="1136262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96C242-865E-6343-9C00-0EEED2B7D829}" type="slidenum">
              <a:rPr lang="en-US" smtClean="0"/>
              <a:t>26</a:t>
            </a:fld>
            <a:endParaRPr lang="en-US"/>
          </a:p>
        </p:txBody>
      </p:sp>
    </p:spTree>
    <p:extLst>
      <p:ext uri="{BB962C8B-B14F-4D97-AF65-F5344CB8AC3E}">
        <p14:creationId xmlns:p14="http://schemas.microsoft.com/office/powerpoint/2010/main" val="2228878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96C242-865E-6343-9C00-0EEED2B7D829}" type="slidenum">
              <a:rPr lang="en-US" smtClean="0"/>
              <a:t>28</a:t>
            </a:fld>
            <a:endParaRPr lang="en-US"/>
          </a:p>
        </p:txBody>
      </p:sp>
    </p:spTree>
    <p:extLst>
      <p:ext uri="{BB962C8B-B14F-4D97-AF65-F5344CB8AC3E}">
        <p14:creationId xmlns:p14="http://schemas.microsoft.com/office/powerpoint/2010/main" val="2633622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96C242-865E-6343-9C00-0EEED2B7D829}" type="slidenum">
              <a:rPr lang="en-US" smtClean="0"/>
              <a:t>29</a:t>
            </a:fld>
            <a:endParaRPr lang="en-US"/>
          </a:p>
        </p:txBody>
      </p:sp>
    </p:spTree>
    <p:extLst>
      <p:ext uri="{BB962C8B-B14F-4D97-AF65-F5344CB8AC3E}">
        <p14:creationId xmlns:p14="http://schemas.microsoft.com/office/powerpoint/2010/main" val="3035364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6C242-865E-6343-9C00-0EEED2B7D829}" type="slidenum">
              <a:rPr lang="en-US" smtClean="0"/>
              <a:t>36</a:t>
            </a:fld>
            <a:endParaRPr lang="en-US"/>
          </a:p>
        </p:txBody>
      </p:sp>
    </p:spTree>
    <p:extLst>
      <p:ext uri="{BB962C8B-B14F-4D97-AF65-F5344CB8AC3E}">
        <p14:creationId xmlns:p14="http://schemas.microsoft.com/office/powerpoint/2010/main" val="21908061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BBDFB1-B0CA-FC42-9839-57E53E7C09C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1524000" y="567560"/>
            <a:ext cx="9144000" cy="1345324"/>
          </a:xfrm>
        </p:spPr>
        <p:txBody>
          <a:bodyPr anchor="ctr">
            <a:norm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1524000" y="2601119"/>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TextBox 3">
            <a:extLst>
              <a:ext uri="{FF2B5EF4-FFF2-40B4-BE49-F238E27FC236}">
                <a16:creationId xmlns:a16="http://schemas.microsoft.com/office/drawing/2014/main" id="{B2296EC8-CE3C-E441-A9F5-992516B8590F}"/>
              </a:ext>
            </a:extLst>
          </p:cNvPr>
          <p:cNvSpPr txBox="1"/>
          <p:nvPr userDrawn="1"/>
        </p:nvSpPr>
        <p:spPr>
          <a:xfrm>
            <a:off x="9049871" y="6333565"/>
            <a:ext cx="2017058" cy="276999"/>
          </a:xfrm>
          <a:prstGeom prst="rect">
            <a:avLst/>
          </a:prstGeom>
          <a:noFill/>
        </p:spPr>
        <p:txBody>
          <a:bodyPr wrap="square" rtlCol="0">
            <a:spAutoFit/>
          </a:bodyPr>
          <a:lstStyle/>
          <a:p>
            <a:pPr algn="ctr"/>
            <a:r>
              <a:rPr lang="en-US" sz="1200" dirty="0">
                <a:latin typeface="Museo Sans 100" panose="02000000000000000000" pitchFamily="2" charset="77"/>
              </a:rPr>
              <a:t>#DEATHVSDATASCIENCE</a:t>
            </a:r>
          </a:p>
        </p:txBody>
      </p:sp>
    </p:spTree>
    <p:extLst>
      <p:ext uri="{BB962C8B-B14F-4D97-AF65-F5344CB8AC3E}">
        <p14:creationId xmlns:p14="http://schemas.microsoft.com/office/powerpoint/2010/main" val="1950648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1629" y="457199"/>
            <a:ext cx="2159890" cy="5403851"/>
          </a:xfrm>
        </p:spPr>
        <p:txBody>
          <a:bodyPr anchor="t"/>
          <a:lstStyle>
            <a:lvl1pPr>
              <a:defRPr sz="3200">
                <a:solidFill>
                  <a:schemeClr val="accent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B58E5C4-8FCC-FB4B-B784-34C046CF40D5}"/>
              </a:ext>
            </a:extLst>
          </p:cNvPr>
          <p:cNvSpPr>
            <a:spLocks noGrp="1"/>
          </p:cNvSpPr>
          <p:nvPr>
            <p:ph type="body" sz="quarter" idx="10"/>
          </p:nvPr>
        </p:nvSpPr>
        <p:spPr>
          <a:xfrm>
            <a:off x="2651124" y="468774"/>
            <a:ext cx="8761513" cy="5403851"/>
          </a:xfrm>
        </p:spPr>
        <p:txBody>
          <a:bodyPr anchor="t">
            <a:normAutofit/>
          </a:bodyPr>
          <a:lstStyle>
            <a:lvl1pPr>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4913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763520" y="457201"/>
            <a:ext cx="9164319"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61B56D-A40C-E248-8C63-050A44ABD8F0}"/>
              </a:ext>
            </a:extLst>
          </p:cNvPr>
          <p:cNvSpPr>
            <a:spLocks noGrp="1"/>
          </p:cNvSpPr>
          <p:nvPr>
            <p:ph type="body" sz="half" idx="2"/>
          </p:nvPr>
        </p:nvSpPr>
        <p:spPr>
          <a:xfrm>
            <a:off x="328800" y="457201"/>
            <a:ext cx="2226141" cy="54038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14872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7409329" y="457201"/>
            <a:ext cx="451851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61B56D-A40C-E248-8C63-050A44ABD8F0}"/>
              </a:ext>
            </a:extLst>
          </p:cNvPr>
          <p:cNvSpPr>
            <a:spLocks noGrp="1"/>
          </p:cNvSpPr>
          <p:nvPr>
            <p:ph type="body" sz="half" idx="2"/>
          </p:nvPr>
        </p:nvSpPr>
        <p:spPr>
          <a:xfrm>
            <a:off x="328800" y="1304365"/>
            <a:ext cx="6865376" cy="45566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Title 1">
            <a:extLst>
              <a:ext uri="{FF2B5EF4-FFF2-40B4-BE49-F238E27FC236}">
                <a16:creationId xmlns:a16="http://schemas.microsoft.com/office/drawing/2014/main" id="{B2939A25-CDD6-BA4B-8678-E94EE838FEC4}"/>
              </a:ext>
            </a:extLst>
          </p:cNvPr>
          <p:cNvSpPr>
            <a:spLocks noGrp="1"/>
          </p:cNvSpPr>
          <p:nvPr>
            <p:ph type="title"/>
          </p:nvPr>
        </p:nvSpPr>
        <p:spPr>
          <a:xfrm>
            <a:off x="321628" y="457199"/>
            <a:ext cx="6872547" cy="712695"/>
          </a:xfrm>
        </p:spPr>
        <p:txBody>
          <a:bodyPr anchor="ctr"/>
          <a:lstStyle>
            <a:lvl1pPr>
              <a:defRPr sz="320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751304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515600" cy="683111"/>
          </a:xfrm>
        </p:spPr>
        <p:txBody>
          <a:bodyPr anchor="t"/>
          <a:lstStyle>
            <a:lvl1pPr>
              <a:defRPr sz="3200">
                <a:solidFill>
                  <a:schemeClr val="accent1"/>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0D0AB1B-154E-AF43-8CD6-22CA2AB85163}"/>
              </a:ext>
            </a:extLst>
          </p:cNvPr>
          <p:cNvSpPr>
            <a:spLocks noGrp="1"/>
          </p:cNvSpPr>
          <p:nvPr>
            <p:ph type="body" sz="quarter" idx="10"/>
          </p:nvPr>
        </p:nvSpPr>
        <p:spPr>
          <a:xfrm>
            <a:off x="839788" y="1343025"/>
            <a:ext cx="10515600" cy="4872038"/>
          </a:xfrm>
        </p:spPr>
        <p:txBody>
          <a:bodyPr>
            <a:normAutofit/>
          </a:bodyPr>
          <a:lstStyle>
            <a:lvl1pPr>
              <a:lnSpc>
                <a:spcPct val="100000"/>
              </a:lnSpc>
              <a:defRPr sz="2000" b="0" i="0">
                <a:latin typeface="Museo Sans 300" panose="02000000000000000000" pitchFamily="2" charset="77"/>
              </a:defRPr>
            </a:lvl1pPr>
            <a:lvl2pPr>
              <a:lnSpc>
                <a:spcPct val="100000"/>
              </a:lnSpc>
              <a:defRPr sz="1800" b="0" i="0">
                <a:latin typeface="Museo Sans 300" panose="02000000000000000000" pitchFamily="2" charset="77"/>
              </a:defRPr>
            </a:lvl2pPr>
            <a:lvl3pPr>
              <a:lnSpc>
                <a:spcPct val="100000"/>
              </a:lnSpc>
              <a:defRPr sz="1600" b="0" i="0">
                <a:latin typeface="Museo Sans 300" panose="02000000000000000000" pitchFamily="2" charset="77"/>
              </a:defRPr>
            </a:lvl3pPr>
            <a:lvl4pPr>
              <a:lnSpc>
                <a:spcPct val="100000"/>
              </a:lnSpc>
              <a:defRPr sz="1400" b="0" i="0">
                <a:latin typeface="Museo Sans 300" panose="02000000000000000000" pitchFamily="2" charset="77"/>
              </a:defRPr>
            </a:lvl4pPr>
            <a:lvl5pPr>
              <a:lnSpc>
                <a:spcPct val="100000"/>
              </a:lnSpc>
              <a:defRPr sz="1400" b="0" i="0">
                <a:latin typeface="Museo Sans 300" panose="02000000000000000000"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109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515600" cy="683111"/>
          </a:xfrm>
        </p:spPr>
        <p:txBody>
          <a:bodyPr anchor="t"/>
          <a:lstStyle>
            <a:lvl1pPr>
              <a:defRPr sz="3200">
                <a:solidFill>
                  <a:schemeClr val="accent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E46DCE2-5DBB-5442-A9D0-981258B1E09F}"/>
              </a:ext>
            </a:extLst>
          </p:cNvPr>
          <p:cNvSpPr>
            <a:spLocks noGrp="1"/>
          </p:cNvSpPr>
          <p:nvPr>
            <p:ph sz="quarter" idx="11"/>
          </p:nvPr>
        </p:nvSpPr>
        <p:spPr>
          <a:xfrm>
            <a:off x="839788" y="1323975"/>
            <a:ext cx="10515600" cy="4908550"/>
          </a:xfrm>
        </p:spPr>
        <p:txBody>
          <a:bodyPr/>
          <a:lstStyle/>
          <a:p>
            <a:pPr lvl="0"/>
            <a:r>
              <a:rPr lang="en-US"/>
              <a:t>Edit Master text styles</a:t>
            </a:r>
          </a:p>
        </p:txBody>
      </p:sp>
    </p:spTree>
    <p:extLst>
      <p:ext uri="{BB962C8B-B14F-4D97-AF65-F5344CB8AC3E}">
        <p14:creationId xmlns:p14="http://schemas.microsoft.com/office/powerpoint/2010/main" val="1693700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8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2930" y="457200"/>
            <a:ext cx="6381283" cy="683111"/>
          </a:xfrm>
        </p:spPr>
        <p:txBody>
          <a:bodyPr anchor="t"/>
          <a:lstStyle>
            <a:lvl1pPr>
              <a:defRPr sz="3200">
                <a:solidFill>
                  <a:schemeClr val="accent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E46DCE2-5DBB-5442-A9D0-981258B1E09F}"/>
              </a:ext>
            </a:extLst>
          </p:cNvPr>
          <p:cNvSpPr>
            <a:spLocks noGrp="1"/>
          </p:cNvSpPr>
          <p:nvPr>
            <p:ph sz="quarter" idx="11"/>
          </p:nvPr>
        </p:nvSpPr>
        <p:spPr>
          <a:xfrm>
            <a:off x="422930" y="1323975"/>
            <a:ext cx="6381283" cy="4908550"/>
          </a:xfrm>
        </p:spPr>
        <p:txBody>
          <a:bodyPr/>
          <a:lstStyle/>
          <a:p>
            <a:pPr lvl="0"/>
            <a:r>
              <a:rPr lang="en-US"/>
              <a:t>Edit Master text styles</a:t>
            </a:r>
          </a:p>
        </p:txBody>
      </p:sp>
    </p:spTree>
    <p:extLst>
      <p:ext uri="{BB962C8B-B14F-4D97-AF65-F5344CB8AC3E}">
        <p14:creationId xmlns:p14="http://schemas.microsoft.com/office/powerpoint/2010/main" val="701519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9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1788" y="457200"/>
            <a:ext cx="6381283" cy="683111"/>
          </a:xfrm>
        </p:spPr>
        <p:txBody>
          <a:bodyPr anchor="t"/>
          <a:lstStyle>
            <a:lvl1pPr>
              <a:defRPr sz="3200">
                <a:solidFill>
                  <a:schemeClr val="accent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E46DCE2-5DBB-5442-A9D0-981258B1E09F}"/>
              </a:ext>
            </a:extLst>
          </p:cNvPr>
          <p:cNvSpPr>
            <a:spLocks noGrp="1"/>
          </p:cNvSpPr>
          <p:nvPr>
            <p:ph sz="quarter" idx="11"/>
          </p:nvPr>
        </p:nvSpPr>
        <p:spPr>
          <a:xfrm>
            <a:off x="5411788" y="1323975"/>
            <a:ext cx="6381283" cy="4908550"/>
          </a:xfrm>
        </p:spPr>
        <p:txBody>
          <a:bodyPr/>
          <a:lstStyle/>
          <a:p>
            <a:pPr lvl="0"/>
            <a:r>
              <a:rPr lang="en-US"/>
              <a:t>Edit Master text styles</a:t>
            </a:r>
          </a:p>
        </p:txBody>
      </p:sp>
    </p:spTree>
    <p:extLst>
      <p:ext uri="{BB962C8B-B14F-4D97-AF65-F5344CB8AC3E}">
        <p14:creationId xmlns:p14="http://schemas.microsoft.com/office/powerpoint/2010/main" val="251165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D2BA2E-9EB4-AF45-9C0E-DC29F97160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69875"/>
          <a:stretch/>
        </p:blipFill>
        <p:spPr>
          <a:xfrm>
            <a:off x="-1" y="-13923"/>
            <a:ext cx="4130263" cy="6858000"/>
          </a:xfrm>
          <a:prstGeom prst="rect">
            <a:avLst/>
          </a:prstGeom>
        </p:spPr>
      </p:pic>
      <p:sp>
        <p:nvSpPr>
          <p:cNvPr id="8" name="Rectangle 7">
            <a:extLst>
              <a:ext uri="{FF2B5EF4-FFF2-40B4-BE49-F238E27FC236}">
                <a16:creationId xmlns:a16="http://schemas.microsoft.com/office/drawing/2014/main" id="{D8040028-A453-BD44-9EB1-6F6EAFB593DD}"/>
              </a:ext>
            </a:extLst>
          </p:cNvPr>
          <p:cNvSpPr/>
          <p:nvPr userDrawn="1"/>
        </p:nvSpPr>
        <p:spPr>
          <a:xfrm>
            <a:off x="16998" y="-13923"/>
            <a:ext cx="4195591"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61489"/>
              </a:solidFill>
            </a:endParaRPr>
          </a:p>
        </p:txBody>
      </p:sp>
      <p:sp>
        <p:nvSpPr>
          <p:cNvPr id="5" name="Title 1">
            <a:extLst>
              <a:ext uri="{FF2B5EF4-FFF2-40B4-BE49-F238E27FC236}">
                <a16:creationId xmlns:a16="http://schemas.microsoft.com/office/drawing/2014/main" id="{46C0844E-2499-9F46-BF74-A930589DDBEC}"/>
              </a:ext>
            </a:extLst>
          </p:cNvPr>
          <p:cNvSpPr>
            <a:spLocks noGrp="1"/>
          </p:cNvSpPr>
          <p:nvPr>
            <p:ph type="title"/>
          </p:nvPr>
        </p:nvSpPr>
        <p:spPr>
          <a:xfrm>
            <a:off x="706977" y="457199"/>
            <a:ext cx="2716306" cy="5403851"/>
          </a:xfrm>
        </p:spPr>
        <p:txBody>
          <a:bodyPr anchor="ctr"/>
          <a:lstStyle>
            <a:lvl1pPr>
              <a:defRPr sz="3200">
                <a:solidFill>
                  <a:schemeClr val="tx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A53F2A3E-3E71-EB40-B215-F71DB969E273}"/>
              </a:ext>
            </a:extLst>
          </p:cNvPr>
          <p:cNvSpPr>
            <a:spLocks noGrp="1"/>
          </p:cNvSpPr>
          <p:nvPr>
            <p:ph sz="quarter" idx="10"/>
          </p:nvPr>
        </p:nvSpPr>
        <p:spPr>
          <a:xfrm>
            <a:off x="4652963" y="571499"/>
            <a:ext cx="6615112" cy="5175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620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714471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0">
                <a:latin typeface="Museo Sans 100" panose="02000000000000000000" pitchFamily="2" charset="77"/>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5745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8" name="Rectangle 7"/>
          <p:cNvSpPr/>
          <p:nvPr userDrawn="1"/>
        </p:nvSpPr>
        <p:spPr>
          <a:xfrm>
            <a:off x="0" y="0"/>
            <a:ext cx="12179869" cy="6858000"/>
          </a:xfrm>
          <a:prstGeom prst="rect">
            <a:avLst/>
          </a:pr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2700000" scaled="1"/>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9B2CCA0D-BB0D-E948-B5FE-37BAEDD88E6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1524000" y="567560"/>
            <a:ext cx="9144000" cy="1345324"/>
          </a:xfrm>
        </p:spPr>
        <p:txBody>
          <a:bodyPr anchor="ctr">
            <a:normAutofit/>
          </a:bodyPr>
          <a:lstStyle>
            <a:lvl1pPr algn="ct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2601119"/>
            <a:ext cx="9144000" cy="16557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4B3CE109-0D14-6C48-B803-E07597C195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48241" y="6264165"/>
            <a:ext cx="446689" cy="446689"/>
          </a:xfrm>
          <a:prstGeom prst="rect">
            <a:avLst/>
          </a:prstGeom>
        </p:spPr>
      </p:pic>
      <p:sp>
        <p:nvSpPr>
          <p:cNvPr id="12" name="TextBox 11">
            <a:extLst>
              <a:ext uri="{FF2B5EF4-FFF2-40B4-BE49-F238E27FC236}">
                <a16:creationId xmlns:a16="http://schemas.microsoft.com/office/drawing/2014/main" id="{C1BC8293-BBF4-7B4F-B905-BC92FD7A2CFD}"/>
              </a:ext>
            </a:extLst>
          </p:cNvPr>
          <p:cNvSpPr txBox="1"/>
          <p:nvPr userDrawn="1"/>
        </p:nvSpPr>
        <p:spPr>
          <a:xfrm>
            <a:off x="9049871" y="6333565"/>
            <a:ext cx="2017058" cy="276999"/>
          </a:xfrm>
          <a:prstGeom prst="rect">
            <a:avLst/>
          </a:prstGeom>
          <a:noFill/>
        </p:spPr>
        <p:txBody>
          <a:bodyPr wrap="square" rtlCol="0">
            <a:spAutoFit/>
          </a:bodyPr>
          <a:lstStyle/>
          <a:p>
            <a:pPr algn="ctr"/>
            <a:r>
              <a:rPr lang="en-US" sz="1200" dirty="0">
                <a:solidFill>
                  <a:schemeClr val="bg1"/>
                </a:solidFill>
                <a:latin typeface="Museo Sans 100" panose="02000000000000000000" pitchFamily="2" charset="77"/>
              </a:rPr>
              <a:t>#DEATHVSDATASCIENCE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88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15745"/>
            <a:ext cx="5219700" cy="6742255"/>
          </a:xfrm>
          <a:prstGeom prst="rect">
            <a:avLst/>
          </a:prstGeom>
        </p:spPr>
      </p:pic>
      <p:sp>
        <p:nvSpPr>
          <p:cNvPr id="2" name="Title 1"/>
          <p:cNvSpPr>
            <a:spLocks noGrp="1"/>
          </p:cNvSpPr>
          <p:nvPr>
            <p:ph type="title"/>
          </p:nvPr>
        </p:nvSpPr>
        <p:spPr>
          <a:xfrm>
            <a:off x="6172200" y="365125"/>
            <a:ext cx="5181600" cy="1325563"/>
          </a:xfrm>
        </p:spPr>
        <p:txBody>
          <a:bodyPr>
            <a:normAutofit/>
          </a:bodyPr>
          <a:lstStyle>
            <a:lvl1pPr>
              <a:defRPr sz="3600">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5850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4857" y="365126"/>
            <a:ext cx="11120377" cy="896516"/>
          </a:xfrm>
        </p:spPr>
        <p:txBody>
          <a:bodyPr>
            <a:normAutofit/>
          </a:bodyPr>
          <a:lstStyle>
            <a:lvl1pPr>
              <a:defRPr sz="3600">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384858" y="1481559"/>
            <a:ext cx="5181600" cy="4695404"/>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42F0799E-7DFE-604D-8390-B25BA6F781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60963" y="2016845"/>
            <a:ext cx="4697413" cy="2195869"/>
          </a:xfrm>
          <a:prstGeom prst="rect">
            <a:avLst/>
          </a:prstGeom>
        </p:spPr>
      </p:pic>
      <p:pic>
        <p:nvPicPr>
          <p:cNvPr id="7" name="Picture 6">
            <a:extLst>
              <a:ext uri="{FF2B5EF4-FFF2-40B4-BE49-F238E27FC236}">
                <a16:creationId xmlns:a16="http://schemas.microsoft.com/office/drawing/2014/main" id="{8B7E7C11-F17C-334A-B3BF-FBF82F7BD0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00934" y="2946553"/>
            <a:ext cx="2830531" cy="1359230"/>
          </a:xfrm>
          <a:prstGeom prst="rect">
            <a:avLst/>
          </a:prstGeom>
        </p:spPr>
      </p:pic>
    </p:spTree>
    <p:extLst>
      <p:ext uri="{BB962C8B-B14F-4D97-AF65-F5344CB8AC3E}">
        <p14:creationId xmlns:p14="http://schemas.microsoft.com/office/powerpoint/2010/main" val="2808293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85998" y="3360578"/>
            <a:ext cx="3731103" cy="3036093"/>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32000" y="5241314"/>
            <a:ext cx="2654300" cy="1275950"/>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272451" y="4648200"/>
            <a:ext cx="3999637" cy="1869064"/>
          </a:xfrm>
          <a:prstGeom prst="rect">
            <a:avLst/>
          </a:prstGeom>
        </p:spPr>
      </p:pic>
      <p:sp>
        <p:nvSpPr>
          <p:cNvPr id="9" name="Content Placeholder 2"/>
          <p:cNvSpPr>
            <a:spLocks noGrp="1"/>
          </p:cNvSpPr>
          <p:nvPr>
            <p:ph idx="1"/>
          </p:nvPr>
        </p:nvSpPr>
        <p:spPr>
          <a:xfrm>
            <a:off x="590309" y="1554481"/>
            <a:ext cx="5034987" cy="1512810"/>
          </a:xfrm>
        </p:spPr>
        <p:txBody>
          <a:bodyPr>
            <a:normAutofit/>
          </a:bodyPr>
          <a:lstStyle>
            <a:lvl1pPr algn="l">
              <a:defRPr sz="1600">
                <a:solidFill>
                  <a:schemeClr val="tx1"/>
                </a:solidFill>
              </a:defRPr>
            </a:lvl1pPr>
            <a:lvl2pPr algn="l">
              <a:defRPr sz="1400">
                <a:solidFill>
                  <a:schemeClr val="tx1"/>
                </a:solidFill>
              </a:defRPr>
            </a:lvl2pPr>
            <a:lvl3pPr algn="l">
              <a:defRPr sz="1200">
                <a:solidFill>
                  <a:schemeClr val="tx1"/>
                </a:solidFill>
              </a:defRPr>
            </a:lvl3pPr>
            <a:lvl4pPr algn="l">
              <a:defRPr sz="1100">
                <a:solidFill>
                  <a:schemeClr val="tx1"/>
                </a:solidFill>
              </a:defRPr>
            </a:lvl4pPr>
            <a:lvl5pPr algn="l">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590309" y="494775"/>
            <a:ext cx="10995949" cy="594505"/>
          </a:xfrm>
          <a:ln>
            <a:noFill/>
          </a:ln>
        </p:spPr>
        <p:txBody>
          <a:bodyPr>
            <a:normAutofit/>
          </a:bodyPr>
          <a:lstStyle>
            <a:lvl1pPr algn="ctr">
              <a:defRPr sz="2400" b="1" i="0">
                <a:solidFill>
                  <a:srgbClr val="E61489"/>
                </a:solidFill>
                <a:latin typeface="Museo Sans 900" charset="0"/>
                <a:ea typeface="Museo Sans 900" charset="0"/>
                <a:cs typeface="Museo Sans 900"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1BEFE819-292B-524A-97C5-DE476883E9A3}"/>
              </a:ext>
            </a:extLst>
          </p:cNvPr>
          <p:cNvSpPr>
            <a:spLocks noGrp="1"/>
          </p:cNvSpPr>
          <p:nvPr>
            <p:ph idx="10"/>
          </p:nvPr>
        </p:nvSpPr>
        <p:spPr>
          <a:xfrm>
            <a:off x="6551271" y="1554481"/>
            <a:ext cx="5034987" cy="1512810"/>
          </a:xfrm>
        </p:spPr>
        <p:txBody>
          <a:bodyPr>
            <a:normAutofit/>
          </a:bodyPr>
          <a:lstStyle>
            <a:lvl1pPr algn="l">
              <a:defRPr sz="1600">
                <a:solidFill>
                  <a:schemeClr val="tx1"/>
                </a:solidFill>
              </a:defRPr>
            </a:lvl1pPr>
            <a:lvl2pPr algn="l">
              <a:defRPr sz="1400">
                <a:solidFill>
                  <a:schemeClr val="tx1"/>
                </a:solidFill>
              </a:defRPr>
            </a:lvl2pPr>
            <a:lvl3pPr algn="l">
              <a:defRPr sz="1200">
                <a:solidFill>
                  <a:schemeClr val="tx1"/>
                </a:solidFill>
              </a:defRPr>
            </a:lvl3pPr>
            <a:lvl4pPr algn="l">
              <a:defRPr sz="1100">
                <a:solidFill>
                  <a:schemeClr val="tx1"/>
                </a:solidFill>
              </a:defRPr>
            </a:lvl4pPr>
            <a:lvl5pPr algn="l">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9691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77759" y="506065"/>
            <a:ext cx="4829836" cy="2321753"/>
          </a:xfrm>
          <a:prstGeom prst="rect">
            <a:avLst/>
          </a:prstGeom>
        </p:spPr>
      </p:pic>
      <p:sp>
        <p:nvSpPr>
          <p:cNvPr id="13" name="Title 1"/>
          <p:cNvSpPr>
            <a:spLocks noGrp="1"/>
          </p:cNvSpPr>
          <p:nvPr>
            <p:ph type="title"/>
          </p:nvPr>
        </p:nvSpPr>
        <p:spPr>
          <a:xfrm>
            <a:off x="486103" y="506065"/>
            <a:ext cx="3844159" cy="2321753"/>
          </a:xfrm>
        </p:spPr>
        <p:txBody>
          <a:bodyPr>
            <a:normAutofit/>
          </a:bodyPr>
          <a:lstStyle>
            <a:lvl1pPr>
              <a:defRPr sz="2800">
                <a:solidFill>
                  <a:schemeClr val="accent1"/>
                </a:solidFill>
              </a:defRPr>
            </a:lvl1pPr>
          </a:lstStyle>
          <a:p>
            <a:r>
              <a:rPr lang="en-US"/>
              <a:t>Click to edit Master title style</a:t>
            </a:r>
            <a:endParaRPr lang="en-US" dirty="0"/>
          </a:p>
        </p:txBody>
      </p:sp>
      <p:sp>
        <p:nvSpPr>
          <p:cNvPr id="14" name="Content Placeholder 3"/>
          <p:cNvSpPr>
            <a:spLocks noGrp="1"/>
          </p:cNvSpPr>
          <p:nvPr>
            <p:ph sz="half" idx="2"/>
          </p:nvPr>
        </p:nvSpPr>
        <p:spPr>
          <a:xfrm>
            <a:off x="486103" y="3174123"/>
            <a:ext cx="10521492" cy="3002839"/>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576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299217"/>
            <a:ext cx="10515600" cy="683111"/>
          </a:xfrm>
        </p:spPr>
        <p:txBody>
          <a:bodyPr anchor="ctr"/>
          <a:lstStyle>
            <a:lvl1pPr algn="ctr">
              <a:defRPr sz="3200">
                <a:solidFill>
                  <a:schemeClr val="accent1"/>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4FE5BF59-3CEA-F249-BDB9-0C4C44DB12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1138"/>
          <a:stretch/>
        </p:blipFill>
        <p:spPr>
          <a:xfrm>
            <a:off x="2396195" y="1279337"/>
            <a:ext cx="7399610" cy="5578663"/>
          </a:xfrm>
          <a:prstGeom prst="rect">
            <a:avLst/>
          </a:prstGeom>
        </p:spPr>
      </p:pic>
      <p:sp>
        <p:nvSpPr>
          <p:cNvPr id="6" name="Picture Placeholder 5">
            <a:extLst>
              <a:ext uri="{FF2B5EF4-FFF2-40B4-BE49-F238E27FC236}">
                <a16:creationId xmlns:a16="http://schemas.microsoft.com/office/drawing/2014/main" id="{52EE3190-7A02-D448-A012-BEF91D4EAEA1}"/>
              </a:ext>
            </a:extLst>
          </p:cNvPr>
          <p:cNvSpPr>
            <a:spLocks noGrp="1"/>
          </p:cNvSpPr>
          <p:nvPr>
            <p:ph type="pic" sz="quarter" idx="10"/>
          </p:nvPr>
        </p:nvSpPr>
        <p:spPr>
          <a:xfrm>
            <a:off x="2662519" y="1560513"/>
            <a:ext cx="6830732" cy="3670300"/>
          </a:xfrm>
        </p:spPr>
        <p:txBody>
          <a:bodyPr/>
          <a:lstStyle/>
          <a:p>
            <a:r>
              <a:rPr lang="en-US"/>
              <a:t>Click icon to add picture</a:t>
            </a:r>
          </a:p>
        </p:txBody>
      </p:sp>
    </p:spTree>
    <p:extLst>
      <p:ext uri="{BB962C8B-B14F-4D97-AF65-F5344CB8AC3E}">
        <p14:creationId xmlns:p14="http://schemas.microsoft.com/office/powerpoint/2010/main" val="1072210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299217"/>
            <a:ext cx="10515600" cy="683111"/>
          </a:xfrm>
        </p:spPr>
        <p:txBody>
          <a:bodyPr anchor="ctr"/>
          <a:lstStyle>
            <a:lvl1pPr algn="ctr">
              <a:defRPr sz="3200">
                <a:solidFill>
                  <a:schemeClr val="accent1"/>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4FE5BF59-3CEA-F249-BDB9-0C4C44DB12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1138"/>
          <a:stretch/>
        </p:blipFill>
        <p:spPr>
          <a:xfrm>
            <a:off x="838200" y="1279337"/>
            <a:ext cx="7399610" cy="5578663"/>
          </a:xfrm>
          <a:prstGeom prst="rect">
            <a:avLst/>
          </a:prstGeom>
        </p:spPr>
      </p:pic>
      <p:sp>
        <p:nvSpPr>
          <p:cNvPr id="6" name="Picture Placeholder 5">
            <a:extLst>
              <a:ext uri="{FF2B5EF4-FFF2-40B4-BE49-F238E27FC236}">
                <a16:creationId xmlns:a16="http://schemas.microsoft.com/office/drawing/2014/main" id="{52EE3190-7A02-D448-A012-BEF91D4EAEA1}"/>
              </a:ext>
            </a:extLst>
          </p:cNvPr>
          <p:cNvSpPr>
            <a:spLocks noGrp="1"/>
          </p:cNvSpPr>
          <p:nvPr>
            <p:ph type="pic" sz="quarter" idx="10"/>
          </p:nvPr>
        </p:nvSpPr>
        <p:spPr>
          <a:xfrm>
            <a:off x="1104524" y="1560513"/>
            <a:ext cx="6830732" cy="3670300"/>
          </a:xfrm>
        </p:spPr>
        <p:txBody>
          <a:bodyPr/>
          <a:lstStyle/>
          <a:p>
            <a:r>
              <a:rPr lang="en-US"/>
              <a:t>Click icon to add picture</a:t>
            </a:r>
          </a:p>
        </p:txBody>
      </p:sp>
      <p:sp>
        <p:nvSpPr>
          <p:cNvPr id="5" name="Content Placeholder 2">
            <a:extLst>
              <a:ext uri="{FF2B5EF4-FFF2-40B4-BE49-F238E27FC236}">
                <a16:creationId xmlns:a16="http://schemas.microsoft.com/office/drawing/2014/main" id="{1541BFCB-4F8B-9F48-AB67-34D9D2366CA3}"/>
              </a:ext>
            </a:extLst>
          </p:cNvPr>
          <p:cNvSpPr>
            <a:spLocks noGrp="1"/>
          </p:cNvSpPr>
          <p:nvPr>
            <p:ph idx="1"/>
          </p:nvPr>
        </p:nvSpPr>
        <p:spPr>
          <a:xfrm>
            <a:off x="8504134" y="1561167"/>
            <a:ext cx="2849666" cy="3669646"/>
          </a:xfrm>
        </p:spPr>
        <p:txBody>
          <a:bodyPr>
            <a:normAutofit/>
          </a:bodyPr>
          <a:lstStyle>
            <a:lvl1pPr algn="l">
              <a:defRPr sz="1600">
                <a:solidFill>
                  <a:schemeClr val="tx1"/>
                </a:solidFill>
              </a:defRPr>
            </a:lvl1pPr>
            <a:lvl2pPr algn="l">
              <a:defRPr sz="1400">
                <a:solidFill>
                  <a:schemeClr val="tx1"/>
                </a:solidFill>
              </a:defRPr>
            </a:lvl2pPr>
            <a:lvl3pPr algn="l">
              <a:defRPr sz="1200">
                <a:solidFill>
                  <a:schemeClr val="tx1"/>
                </a:solidFill>
              </a:defRPr>
            </a:lvl3pPr>
            <a:lvl4pPr algn="l">
              <a:defRPr sz="1100">
                <a:solidFill>
                  <a:schemeClr val="tx1"/>
                </a:solidFill>
              </a:defRPr>
            </a:lvl4pPr>
            <a:lvl5pPr algn="l">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7996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299217"/>
            <a:ext cx="10515600" cy="683111"/>
          </a:xfrm>
        </p:spPr>
        <p:txBody>
          <a:bodyPr anchor="ctr"/>
          <a:lstStyle>
            <a:lvl1pPr>
              <a:defRPr sz="3200">
                <a:solidFill>
                  <a:schemeClr val="accent1"/>
                </a:solidFill>
              </a:defRPr>
            </a:lvl1pPr>
          </a:lstStyle>
          <a:p>
            <a:r>
              <a:rPr lang="en-US"/>
              <a:t>Click to edit Master title style</a:t>
            </a:r>
            <a:endParaRPr lang="en-US" dirty="0"/>
          </a:p>
        </p:txBody>
      </p:sp>
      <p:sp>
        <p:nvSpPr>
          <p:cNvPr id="62" name="Table Placeholder 61">
            <a:extLst>
              <a:ext uri="{FF2B5EF4-FFF2-40B4-BE49-F238E27FC236}">
                <a16:creationId xmlns:a16="http://schemas.microsoft.com/office/drawing/2014/main" id="{C7738600-58DC-A84A-8266-89866C8D1AA4}"/>
              </a:ext>
            </a:extLst>
          </p:cNvPr>
          <p:cNvSpPr>
            <a:spLocks noGrp="1"/>
          </p:cNvSpPr>
          <p:nvPr>
            <p:ph type="tbl" sz="quarter" idx="10"/>
          </p:nvPr>
        </p:nvSpPr>
        <p:spPr>
          <a:xfrm>
            <a:off x="1016794" y="1243013"/>
            <a:ext cx="10161587" cy="4814887"/>
          </a:xfrm>
        </p:spPr>
        <p:txBody>
          <a:bodyPr/>
          <a:lstStyle>
            <a:lvl1pPr marL="0" indent="0">
              <a:buNone/>
              <a:defRPr/>
            </a:lvl1pPr>
          </a:lstStyle>
          <a:p>
            <a:r>
              <a:rPr lang="en-US"/>
              <a:t>Click icon to add table</a:t>
            </a:r>
            <a:endParaRPr lang="en-US" dirty="0"/>
          </a:p>
        </p:txBody>
      </p:sp>
    </p:spTree>
    <p:extLst>
      <p:ext uri="{BB962C8B-B14F-4D97-AF65-F5344CB8AC3E}">
        <p14:creationId xmlns:p14="http://schemas.microsoft.com/office/powerpoint/2010/main" val="3046065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E321BF-A50E-DB4C-877F-A3DC25D3778B}"/>
              </a:ext>
            </a:extLst>
          </p:cNvPr>
          <p:cNvSpPr/>
          <p:nvPr userDrawn="1"/>
        </p:nvSpPr>
        <p:spPr>
          <a:xfrm>
            <a:off x="0" y="0"/>
            <a:ext cx="12192000" cy="6858000"/>
          </a:xfrm>
          <a:prstGeom prst="rect">
            <a:avLst/>
          </a:prstGeom>
          <a:solidFill>
            <a:schemeClr val="bg2">
              <a:lumMod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299217"/>
            <a:ext cx="10515600" cy="683111"/>
          </a:xfrm>
        </p:spPr>
        <p:txBody>
          <a:bodyPr anchor="ctr"/>
          <a:lstStyle>
            <a:lvl1pPr>
              <a:defRPr sz="3200">
                <a:solidFill>
                  <a:schemeClr val="bg1"/>
                </a:solidFill>
              </a:defRPr>
            </a:lvl1pPr>
          </a:lstStyle>
          <a:p>
            <a:r>
              <a:rPr lang="en-US"/>
              <a:t>Click to edit Master title style</a:t>
            </a:r>
            <a:endParaRPr lang="en-US" dirty="0"/>
          </a:p>
        </p:txBody>
      </p:sp>
      <p:sp>
        <p:nvSpPr>
          <p:cNvPr id="62" name="Table Placeholder 61">
            <a:extLst>
              <a:ext uri="{FF2B5EF4-FFF2-40B4-BE49-F238E27FC236}">
                <a16:creationId xmlns:a16="http://schemas.microsoft.com/office/drawing/2014/main" id="{C7738600-58DC-A84A-8266-89866C8D1AA4}"/>
              </a:ext>
            </a:extLst>
          </p:cNvPr>
          <p:cNvSpPr>
            <a:spLocks noGrp="1"/>
          </p:cNvSpPr>
          <p:nvPr>
            <p:ph type="tbl" sz="quarter" idx="10"/>
          </p:nvPr>
        </p:nvSpPr>
        <p:spPr>
          <a:xfrm>
            <a:off x="1016794" y="1243013"/>
            <a:ext cx="10161587" cy="4814887"/>
          </a:xfrm>
        </p:spPr>
        <p:txBody>
          <a:bodyPr/>
          <a:lstStyle>
            <a:lvl1pPr marL="0" indent="0">
              <a:buNone/>
              <a:defRPr>
                <a:solidFill>
                  <a:schemeClr val="bg1"/>
                </a:solidFill>
              </a:defRPr>
            </a:lvl1pPr>
          </a:lstStyle>
          <a:p>
            <a:r>
              <a:rPr lang="en-US"/>
              <a:t>Click icon to add table</a:t>
            </a:r>
            <a:endParaRPr lang="en-US" dirty="0"/>
          </a:p>
        </p:txBody>
      </p:sp>
      <p:pic>
        <p:nvPicPr>
          <p:cNvPr id="5" name="Picture 4">
            <a:extLst>
              <a:ext uri="{FF2B5EF4-FFF2-40B4-BE49-F238E27FC236}">
                <a16:creationId xmlns:a16="http://schemas.microsoft.com/office/drawing/2014/main" id="{7E706846-D7C9-3744-89B6-8EB3124FDA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48241" y="6264165"/>
            <a:ext cx="446689" cy="446689"/>
          </a:xfrm>
          <a:prstGeom prst="rect">
            <a:avLst/>
          </a:prstGeom>
        </p:spPr>
      </p:pic>
    </p:spTree>
    <p:extLst>
      <p:ext uri="{BB962C8B-B14F-4D97-AF65-F5344CB8AC3E}">
        <p14:creationId xmlns:p14="http://schemas.microsoft.com/office/powerpoint/2010/main" val="27910063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47B36F-3470-2F4B-A880-674DD472B2E0}" type="datetimeFigureOut">
              <a:rPr lang="en-US" smtClean="0"/>
              <a:t>12/5/19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8E8121C-7B1F-5043-AB78-44645EEA2316}" type="slidenum">
              <a:rPr lang="en-US" smtClean="0"/>
              <a:t>‹#›</a:t>
            </a:fld>
            <a:endParaRPr lang="en-US"/>
          </a:p>
        </p:txBody>
      </p:sp>
      <p:sp>
        <p:nvSpPr>
          <p:cNvPr id="5" name="Rectangle 4"/>
          <p:cNvSpPr/>
          <p:nvPr userDrawn="1"/>
        </p:nvSpPr>
        <p:spPr>
          <a:xfrm>
            <a:off x="0" y="1603947"/>
            <a:ext cx="12192000" cy="52690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409860"/>
            <a:ext cx="10515600" cy="793308"/>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1825625"/>
            <a:ext cx="10515600" cy="4351338"/>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DE42C2E4-3990-E74D-8D49-D9C3B7C802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48241" y="6264165"/>
            <a:ext cx="446689" cy="446689"/>
          </a:xfrm>
          <a:prstGeom prst="rect">
            <a:avLst/>
          </a:prstGeom>
        </p:spPr>
      </p:pic>
    </p:spTree>
    <p:extLst>
      <p:ext uri="{BB962C8B-B14F-4D97-AF65-F5344CB8AC3E}">
        <p14:creationId xmlns:p14="http://schemas.microsoft.com/office/powerpoint/2010/main" val="985052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CE3C01-E0BA-C242-8507-94049B6B49B2}"/>
              </a:ext>
            </a:extLst>
          </p:cNvPr>
          <p:cNvSpPr/>
          <p:nvPr userDrawn="1"/>
        </p:nvSpPr>
        <p:spPr>
          <a:xfrm>
            <a:off x="0" y="0"/>
            <a:ext cx="12192000" cy="6858000"/>
          </a:xfrm>
          <a:prstGeom prst="rect">
            <a:avLst/>
          </a:prstGeom>
          <a:solidFill>
            <a:schemeClr val="bg2">
              <a:lumMod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102D9-4FF9-F448-B663-1CE54E9492DD}"/>
              </a:ext>
            </a:extLst>
          </p:cNvPr>
          <p:cNvSpPr>
            <a:spLocks noGrp="1"/>
          </p:cNvSpPr>
          <p:nvPr>
            <p:ph type="title"/>
          </p:nvPr>
        </p:nvSpPr>
        <p:spPr>
          <a:xfrm>
            <a:off x="838200" y="1963490"/>
            <a:ext cx="10515600" cy="1325563"/>
          </a:xfrm>
        </p:spPr>
        <p:txBody>
          <a:bodyPr>
            <a:normAutofit/>
          </a:bodyPr>
          <a:lstStyle>
            <a:lvl1pPr algn="ctr">
              <a:defRPr sz="4000">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162391A2-1F3F-5843-B2DF-622E00A008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2560" y="5252543"/>
            <a:ext cx="1406879" cy="881100"/>
          </a:xfrm>
          <a:prstGeom prst="rect">
            <a:avLst/>
          </a:prstGeom>
        </p:spPr>
      </p:pic>
      <p:sp>
        <p:nvSpPr>
          <p:cNvPr id="8" name="TextBox 7">
            <a:extLst>
              <a:ext uri="{FF2B5EF4-FFF2-40B4-BE49-F238E27FC236}">
                <a16:creationId xmlns:a16="http://schemas.microsoft.com/office/drawing/2014/main" id="{25535948-04B8-8540-92B4-ADA09788A0AA}"/>
              </a:ext>
            </a:extLst>
          </p:cNvPr>
          <p:cNvSpPr txBox="1"/>
          <p:nvPr userDrawn="1"/>
        </p:nvSpPr>
        <p:spPr>
          <a:xfrm>
            <a:off x="5087470" y="6333565"/>
            <a:ext cx="2017058" cy="276999"/>
          </a:xfrm>
          <a:prstGeom prst="rect">
            <a:avLst/>
          </a:prstGeom>
          <a:noFill/>
        </p:spPr>
        <p:txBody>
          <a:bodyPr wrap="square" rtlCol="0">
            <a:spAutoFit/>
          </a:bodyPr>
          <a:lstStyle/>
          <a:p>
            <a:pPr algn="ctr"/>
            <a:r>
              <a:rPr lang="en-US" sz="1200" dirty="0">
                <a:solidFill>
                  <a:schemeClr val="bg1"/>
                </a:solidFill>
                <a:latin typeface="Museo Sans 100" panose="02000000000000000000" pitchFamily="2" charset="77"/>
              </a:rPr>
              <a:t>#DEATHVSDATASCIENCE</a:t>
            </a:r>
          </a:p>
        </p:txBody>
      </p:sp>
      <p:pic>
        <p:nvPicPr>
          <p:cNvPr id="6" name="Picture 5">
            <a:extLst>
              <a:ext uri="{FF2B5EF4-FFF2-40B4-BE49-F238E27FC236}">
                <a16:creationId xmlns:a16="http://schemas.microsoft.com/office/drawing/2014/main" id="{8B84C3A1-C782-6A47-BD8E-307012C2EC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48241" y="6264165"/>
            <a:ext cx="446689" cy="446689"/>
          </a:xfrm>
          <a:prstGeom prst="rect">
            <a:avLst/>
          </a:prstGeom>
        </p:spPr>
      </p:pic>
    </p:spTree>
    <p:extLst>
      <p:ext uri="{BB962C8B-B14F-4D97-AF65-F5344CB8AC3E}">
        <p14:creationId xmlns:p14="http://schemas.microsoft.com/office/powerpoint/2010/main" val="11727754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47B36F-3470-2F4B-A880-674DD472B2E0}" type="datetimeFigureOut">
              <a:rPr lang="en-US" smtClean="0"/>
              <a:t>12/5/19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8E8121C-7B1F-5043-AB78-44645EEA2316}" type="slidenum">
              <a:rPr lang="en-US" smtClean="0"/>
              <a:t>‹#›</a:t>
            </a:fld>
            <a:endParaRPr lang="en-US"/>
          </a:p>
        </p:txBody>
      </p:sp>
      <p:sp>
        <p:nvSpPr>
          <p:cNvPr id="5" name="Rectangle 4"/>
          <p:cNvSpPr/>
          <p:nvPr userDrawn="1"/>
        </p:nvSpPr>
        <p:spPr>
          <a:xfrm>
            <a:off x="0" y="1603947"/>
            <a:ext cx="12192000" cy="526904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409860"/>
            <a:ext cx="10515600" cy="793308"/>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1825625"/>
            <a:ext cx="10515600" cy="435133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834BD303-2298-6245-9569-CADCF244F3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48241" y="6264165"/>
            <a:ext cx="446689" cy="446689"/>
          </a:xfrm>
          <a:prstGeom prst="rect">
            <a:avLst/>
          </a:prstGeom>
        </p:spPr>
      </p:pic>
    </p:spTree>
    <p:extLst>
      <p:ext uri="{BB962C8B-B14F-4D97-AF65-F5344CB8AC3E}">
        <p14:creationId xmlns:p14="http://schemas.microsoft.com/office/powerpoint/2010/main" val="2106977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515600" cy="683111"/>
          </a:xfrm>
        </p:spPr>
        <p:txBody>
          <a:bodyPr anchor="ctr"/>
          <a:lstStyle>
            <a:lvl1pPr>
              <a:defRPr sz="3200">
                <a:solidFill>
                  <a:schemeClr val="accent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E46DCE2-5DBB-5442-A9D0-981258B1E09F}"/>
              </a:ext>
            </a:extLst>
          </p:cNvPr>
          <p:cNvSpPr>
            <a:spLocks noGrp="1"/>
          </p:cNvSpPr>
          <p:nvPr>
            <p:ph sz="quarter" idx="11"/>
          </p:nvPr>
        </p:nvSpPr>
        <p:spPr>
          <a:xfrm>
            <a:off x="839788" y="2017985"/>
            <a:ext cx="5018689" cy="4214539"/>
          </a:xfrm>
        </p:spPr>
        <p:txBody>
          <a:bodyPr>
            <a:normAutofit/>
          </a:bodyPr>
          <a:lstStyle>
            <a:lvl1pPr>
              <a:defRPr sz="1800"/>
            </a:lvl1pPr>
          </a:lstStyle>
          <a:p>
            <a:pPr lvl="0"/>
            <a:r>
              <a:rPr lang="en-US"/>
              <a:t>Edit Master text styles</a:t>
            </a:r>
          </a:p>
        </p:txBody>
      </p:sp>
      <p:sp>
        <p:nvSpPr>
          <p:cNvPr id="5" name="Content Placeholder 3">
            <a:extLst>
              <a:ext uri="{FF2B5EF4-FFF2-40B4-BE49-F238E27FC236}">
                <a16:creationId xmlns:a16="http://schemas.microsoft.com/office/drawing/2014/main" id="{06A1DB2E-600E-FC46-9A46-91C73A10FE89}"/>
              </a:ext>
            </a:extLst>
          </p:cNvPr>
          <p:cNvSpPr>
            <a:spLocks noGrp="1"/>
          </p:cNvSpPr>
          <p:nvPr>
            <p:ph sz="quarter" idx="12"/>
          </p:nvPr>
        </p:nvSpPr>
        <p:spPr>
          <a:xfrm>
            <a:off x="6336699" y="2017985"/>
            <a:ext cx="5018689" cy="4214539"/>
          </a:xfrm>
        </p:spPr>
        <p:txBody>
          <a:bodyPr>
            <a:normAutofit/>
          </a:bodyPr>
          <a:lstStyle>
            <a:lvl1pPr>
              <a:defRPr sz="1800"/>
            </a:lvl1pPr>
          </a:lstStyle>
          <a:p>
            <a:pPr lvl="0"/>
            <a:r>
              <a:rPr lang="en-US"/>
              <a:t>Edit Master text styles</a:t>
            </a:r>
          </a:p>
        </p:txBody>
      </p:sp>
    </p:spTree>
    <p:extLst>
      <p:ext uri="{BB962C8B-B14F-4D97-AF65-F5344CB8AC3E}">
        <p14:creationId xmlns:p14="http://schemas.microsoft.com/office/powerpoint/2010/main" val="343879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515600" cy="683111"/>
          </a:xfrm>
        </p:spPr>
        <p:txBody>
          <a:bodyPr anchor="ctr"/>
          <a:lstStyle>
            <a:lvl1pPr>
              <a:defRPr sz="3200">
                <a:solidFill>
                  <a:schemeClr val="accent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E46DCE2-5DBB-5442-A9D0-981258B1E09F}"/>
              </a:ext>
            </a:extLst>
          </p:cNvPr>
          <p:cNvSpPr>
            <a:spLocks noGrp="1"/>
          </p:cNvSpPr>
          <p:nvPr>
            <p:ph sz="quarter" idx="11"/>
          </p:nvPr>
        </p:nvSpPr>
        <p:spPr>
          <a:xfrm>
            <a:off x="839788" y="2017985"/>
            <a:ext cx="5018689" cy="4214539"/>
          </a:xfrm>
        </p:spPr>
        <p:txBody>
          <a:bodyPr>
            <a:normAutofit/>
          </a:bodyPr>
          <a:lstStyle>
            <a:lvl1pPr>
              <a:defRPr sz="1800"/>
            </a:lvl1pPr>
          </a:lstStyle>
          <a:p>
            <a:pPr lvl="0"/>
            <a:r>
              <a:rPr lang="en-US"/>
              <a:t>Edit Master text styles</a:t>
            </a:r>
          </a:p>
        </p:txBody>
      </p:sp>
      <p:sp>
        <p:nvSpPr>
          <p:cNvPr id="5" name="Content Placeholder 3">
            <a:extLst>
              <a:ext uri="{FF2B5EF4-FFF2-40B4-BE49-F238E27FC236}">
                <a16:creationId xmlns:a16="http://schemas.microsoft.com/office/drawing/2014/main" id="{06A1DB2E-600E-FC46-9A46-91C73A10FE89}"/>
              </a:ext>
            </a:extLst>
          </p:cNvPr>
          <p:cNvSpPr>
            <a:spLocks noGrp="1"/>
          </p:cNvSpPr>
          <p:nvPr>
            <p:ph sz="quarter" idx="12"/>
          </p:nvPr>
        </p:nvSpPr>
        <p:spPr>
          <a:xfrm>
            <a:off x="6336699" y="2017985"/>
            <a:ext cx="5018689" cy="4214539"/>
          </a:xfrm>
        </p:spPr>
        <p:txBody>
          <a:bodyPr>
            <a:normAutofit/>
          </a:bodyPr>
          <a:lstStyle>
            <a:lvl1pPr>
              <a:defRPr sz="1800"/>
            </a:lvl1pPr>
          </a:lstStyle>
          <a:p>
            <a:pPr lvl="0"/>
            <a:r>
              <a:rPr lang="en-US"/>
              <a:t>Edit Master text styles</a:t>
            </a:r>
          </a:p>
        </p:txBody>
      </p:sp>
      <p:sp>
        <p:nvSpPr>
          <p:cNvPr id="6" name="Content Placeholder 3">
            <a:extLst>
              <a:ext uri="{FF2B5EF4-FFF2-40B4-BE49-F238E27FC236}">
                <a16:creationId xmlns:a16="http://schemas.microsoft.com/office/drawing/2014/main" id="{041A51E3-C41B-BB45-9EF4-4AF64F5BF329}"/>
              </a:ext>
            </a:extLst>
          </p:cNvPr>
          <p:cNvSpPr>
            <a:spLocks noGrp="1"/>
          </p:cNvSpPr>
          <p:nvPr>
            <p:ph sz="half" idx="13"/>
          </p:nvPr>
        </p:nvSpPr>
        <p:spPr>
          <a:xfrm>
            <a:off x="838200" y="1399741"/>
            <a:ext cx="5020561" cy="358814"/>
          </a:xfrm>
        </p:spPr>
        <p:txBody>
          <a:bodyPr>
            <a:normAutofit/>
          </a:bodyPr>
          <a:lstStyle>
            <a:lvl1pPr marL="0" indent="0">
              <a:buNone/>
              <a:defRPr sz="1400">
                <a:latin typeface="Museo Sans 900" panose="02000000000000000000" pitchFamily="2" charset="77"/>
              </a:defRPr>
            </a:lvl1pPr>
            <a:lvl2pPr marL="457200" indent="0">
              <a:buNone/>
              <a:defRPr sz="1800"/>
            </a:lvl2pPr>
            <a:lvl3pPr>
              <a:defRPr sz="1600"/>
            </a:lvl3pPr>
            <a:lvl4pPr>
              <a:defRPr sz="1400"/>
            </a:lvl4pPr>
            <a:lvl5pPr>
              <a:defRPr sz="1400"/>
            </a:lvl5pPr>
          </a:lstStyle>
          <a:p>
            <a:pPr lvl="0"/>
            <a:r>
              <a:rPr lang="en-US"/>
              <a:t>Edit Master text styles</a:t>
            </a:r>
          </a:p>
        </p:txBody>
      </p:sp>
      <p:cxnSp>
        <p:nvCxnSpPr>
          <p:cNvPr id="7" name="Straight Connector 6">
            <a:extLst>
              <a:ext uri="{FF2B5EF4-FFF2-40B4-BE49-F238E27FC236}">
                <a16:creationId xmlns:a16="http://schemas.microsoft.com/office/drawing/2014/main" id="{4A164391-63C1-E64A-A375-32D8AF30E296}"/>
              </a:ext>
            </a:extLst>
          </p:cNvPr>
          <p:cNvCxnSpPr>
            <a:cxnSpLocks/>
          </p:cNvCxnSpPr>
          <p:nvPr userDrawn="1"/>
        </p:nvCxnSpPr>
        <p:spPr>
          <a:xfrm>
            <a:off x="838200" y="1885875"/>
            <a:ext cx="502056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CAB57737-7F5B-F846-AB67-411818137CF3}"/>
              </a:ext>
            </a:extLst>
          </p:cNvPr>
          <p:cNvSpPr>
            <a:spLocks noGrp="1"/>
          </p:cNvSpPr>
          <p:nvPr>
            <p:ph sz="half" idx="14"/>
          </p:nvPr>
        </p:nvSpPr>
        <p:spPr>
          <a:xfrm>
            <a:off x="6335111" y="1399741"/>
            <a:ext cx="5020561" cy="358814"/>
          </a:xfrm>
        </p:spPr>
        <p:txBody>
          <a:bodyPr>
            <a:normAutofit/>
          </a:bodyPr>
          <a:lstStyle>
            <a:lvl1pPr marL="0" indent="0">
              <a:buNone/>
              <a:defRPr sz="1400">
                <a:latin typeface="Museo Sans 900" panose="02000000000000000000" pitchFamily="2" charset="77"/>
              </a:defRPr>
            </a:lvl1pPr>
            <a:lvl2pPr marL="457200" indent="0">
              <a:buNone/>
              <a:defRPr sz="1800"/>
            </a:lvl2pPr>
            <a:lvl3pPr>
              <a:defRPr sz="1600"/>
            </a:lvl3pPr>
            <a:lvl4pPr>
              <a:defRPr sz="1400"/>
            </a:lvl4pPr>
            <a:lvl5pPr>
              <a:defRPr sz="1400"/>
            </a:lvl5pPr>
          </a:lstStyle>
          <a:p>
            <a:pPr lvl="0"/>
            <a:r>
              <a:rPr lang="en-US"/>
              <a:t>Edit Master text styles</a:t>
            </a:r>
          </a:p>
        </p:txBody>
      </p:sp>
      <p:cxnSp>
        <p:nvCxnSpPr>
          <p:cNvPr id="9" name="Straight Connector 8">
            <a:extLst>
              <a:ext uri="{FF2B5EF4-FFF2-40B4-BE49-F238E27FC236}">
                <a16:creationId xmlns:a16="http://schemas.microsoft.com/office/drawing/2014/main" id="{E943CD32-3F48-564C-B8F6-DFDF13FB19E1}"/>
              </a:ext>
            </a:extLst>
          </p:cNvPr>
          <p:cNvCxnSpPr>
            <a:cxnSpLocks/>
          </p:cNvCxnSpPr>
          <p:nvPr userDrawn="1"/>
        </p:nvCxnSpPr>
        <p:spPr>
          <a:xfrm>
            <a:off x="6335111" y="1885875"/>
            <a:ext cx="50205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196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Rectangle 4"/>
          <p:cNvSpPr/>
          <p:nvPr userDrawn="1"/>
        </p:nvSpPr>
        <p:spPr>
          <a:xfrm flipV="1">
            <a:off x="0" y="0"/>
            <a:ext cx="12192000" cy="1603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409860"/>
            <a:ext cx="10515600" cy="793308"/>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1825625"/>
            <a:ext cx="3343507" cy="4351338"/>
          </a:xfrm>
        </p:spPr>
        <p:txBody>
          <a:bodyPr>
            <a:normAutofit/>
          </a:bodyPr>
          <a:lstStyle>
            <a:lvl1pPr>
              <a:defRPr sz="1600"/>
            </a:lvl1pPr>
            <a:lvl2pPr>
              <a:defRPr sz="2000"/>
            </a:lvl2pPr>
            <a:lvl3pPr>
              <a:defRPr sz="1800"/>
            </a:lvl3pPr>
            <a:lvl4pPr>
              <a:defRPr sz="1600"/>
            </a:lvl4pPr>
            <a:lvl5pPr>
              <a:defRPr sz="1600"/>
            </a:lvl5pPr>
          </a:lstStyle>
          <a:p>
            <a:pPr lvl="0"/>
            <a:r>
              <a:rPr lang="en-US"/>
              <a:t>Edit Master text styles</a:t>
            </a:r>
          </a:p>
        </p:txBody>
      </p:sp>
      <p:sp>
        <p:nvSpPr>
          <p:cNvPr id="8" name="Content Placeholder 3">
            <a:extLst>
              <a:ext uri="{FF2B5EF4-FFF2-40B4-BE49-F238E27FC236}">
                <a16:creationId xmlns:a16="http://schemas.microsoft.com/office/drawing/2014/main" id="{1C5CD3DB-9CEA-2E46-8C0F-5F08AD3189A1}"/>
              </a:ext>
            </a:extLst>
          </p:cNvPr>
          <p:cNvSpPr>
            <a:spLocks noGrp="1"/>
          </p:cNvSpPr>
          <p:nvPr>
            <p:ph sz="half" idx="10"/>
          </p:nvPr>
        </p:nvSpPr>
        <p:spPr>
          <a:xfrm>
            <a:off x="4424246" y="1825625"/>
            <a:ext cx="3343507" cy="4351338"/>
          </a:xfrm>
        </p:spPr>
        <p:txBody>
          <a:bodyPr>
            <a:normAutofit/>
          </a:bodyPr>
          <a:lstStyle>
            <a:lvl1pPr>
              <a:defRPr sz="1600"/>
            </a:lvl1pPr>
            <a:lvl2pPr>
              <a:defRPr sz="2000"/>
            </a:lvl2pPr>
            <a:lvl3pPr>
              <a:defRPr sz="1800"/>
            </a:lvl3pPr>
            <a:lvl4pPr>
              <a:defRPr sz="1600"/>
            </a:lvl4pPr>
            <a:lvl5pPr>
              <a:defRPr sz="1600"/>
            </a:lvl5pPr>
          </a:lstStyle>
          <a:p>
            <a:pPr lvl="0"/>
            <a:r>
              <a:rPr lang="en-US"/>
              <a:t>Edit Master text styles</a:t>
            </a:r>
          </a:p>
        </p:txBody>
      </p:sp>
      <p:sp>
        <p:nvSpPr>
          <p:cNvPr id="9" name="Content Placeholder 3">
            <a:extLst>
              <a:ext uri="{FF2B5EF4-FFF2-40B4-BE49-F238E27FC236}">
                <a16:creationId xmlns:a16="http://schemas.microsoft.com/office/drawing/2014/main" id="{1527BD4D-F190-3D4D-B37D-DCA9700056A0}"/>
              </a:ext>
            </a:extLst>
          </p:cNvPr>
          <p:cNvSpPr>
            <a:spLocks noGrp="1"/>
          </p:cNvSpPr>
          <p:nvPr>
            <p:ph sz="half" idx="11"/>
          </p:nvPr>
        </p:nvSpPr>
        <p:spPr>
          <a:xfrm>
            <a:off x="8010293" y="1825625"/>
            <a:ext cx="3343507" cy="4351338"/>
          </a:xfrm>
        </p:spPr>
        <p:txBody>
          <a:bodyPr>
            <a:normAutofit/>
          </a:bodyPr>
          <a:lstStyle>
            <a:lvl1pPr>
              <a:defRPr sz="1600"/>
            </a:lvl1pPr>
            <a:lvl2pPr>
              <a:defRPr sz="2000"/>
            </a:lvl2pPr>
            <a:lvl3pPr>
              <a:defRPr sz="1800"/>
            </a:lvl3pPr>
            <a:lvl4pPr>
              <a:defRPr sz="1600"/>
            </a:lvl4pPr>
            <a:lvl5pPr>
              <a:defRPr sz="1600"/>
            </a:lvl5pPr>
          </a:lstStyle>
          <a:p>
            <a:pPr lvl="0"/>
            <a:r>
              <a:rPr lang="en-US"/>
              <a:t>Edit Master text styles</a:t>
            </a:r>
          </a:p>
        </p:txBody>
      </p:sp>
    </p:spTree>
    <p:extLst>
      <p:ext uri="{BB962C8B-B14F-4D97-AF65-F5344CB8AC3E}">
        <p14:creationId xmlns:p14="http://schemas.microsoft.com/office/powerpoint/2010/main" val="4112352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5" name="Rectangle 4"/>
          <p:cNvSpPr/>
          <p:nvPr userDrawn="1"/>
        </p:nvSpPr>
        <p:spPr>
          <a:xfrm flipV="1">
            <a:off x="0" y="0"/>
            <a:ext cx="12192000" cy="16039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409860"/>
            <a:ext cx="10515600" cy="793308"/>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1825625"/>
            <a:ext cx="3343507" cy="4351338"/>
          </a:xfrm>
        </p:spPr>
        <p:txBody>
          <a:bodyPr>
            <a:normAutofit/>
          </a:bodyPr>
          <a:lstStyle>
            <a:lvl1pPr>
              <a:defRPr sz="1600"/>
            </a:lvl1pPr>
            <a:lvl2pPr>
              <a:defRPr sz="2000"/>
            </a:lvl2pPr>
            <a:lvl3pPr>
              <a:defRPr sz="1800"/>
            </a:lvl3pPr>
            <a:lvl4pPr>
              <a:defRPr sz="1600"/>
            </a:lvl4pPr>
            <a:lvl5pPr>
              <a:defRPr sz="1600"/>
            </a:lvl5pPr>
          </a:lstStyle>
          <a:p>
            <a:pPr lvl="0"/>
            <a:r>
              <a:rPr lang="en-US"/>
              <a:t>Edit Master text styles</a:t>
            </a:r>
          </a:p>
        </p:txBody>
      </p:sp>
      <p:sp>
        <p:nvSpPr>
          <p:cNvPr id="8" name="Content Placeholder 3">
            <a:extLst>
              <a:ext uri="{FF2B5EF4-FFF2-40B4-BE49-F238E27FC236}">
                <a16:creationId xmlns:a16="http://schemas.microsoft.com/office/drawing/2014/main" id="{1C5CD3DB-9CEA-2E46-8C0F-5F08AD3189A1}"/>
              </a:ext>
            </a:extLst>
          </p:cNvPr>
          <p:cNvSpPr>
            <a:spLocks noGrp="1"/>
          </p:cNvSpPr>
          <p:nvPr>
            <p:ph sz="half" idx="10"/>
          </p:nvPr>
        </p:nvSpPr>
        <p:spPr>
          <a:xfrm>
            <a:off x="4424246" y="1825625"/>
            <a:ext cx="3343507" cy="4351338"/>
          </a:xfrm>
        </p:spPr>
        <p:txBody>
          <a:bodyPr>
            <a:normAutofit/>
          </a:bodyPr>
          <a:lstStyle>
            <a:lvl1pPr>
              <a:defRPr sz="1600"/>
            </a:lvl1pPr>
            <a:lvl2pPr marL="457200" indent="0">
              <a:buNone/>
              <a:defRPr sz="2000"/>
            </a:lvl2pPr>
            <a:lvl3pPr>
              <a:defRPr sz="1800"/>
            </a:lvl3pPr>
            <a:lvl4pPr>
              <a:defRPr sz="1600"/>
            </a:lvl4pPr>
            <a:lvl5pPr>
              <a:defRPr sz="1600"/>
            </a:lvl5pPr>
          </a:lstStyle>
          <a:p>
            <a:pPr lvl="0"/>
            <a:r>
              <a:rPr lang="en-US"/>
              <a:t>Edit Master text styles</a:t>
            </a:r>
          </a:p>
        </p:txBody>
      </p:sp>
      <p:sp>
        <p:nvSpPr>
          <p:cNvPr id="9" name="Content Placeholder 3">
            <a:extLst>
              <a:ext uri="{FF2B5EF4-FFF2-40B4-BE49-F238E27FC236}">
                <a16:creationId xmlns:a16="http://schemas.microsoft.com/office/drawing/2014/main" id="{1527BD4D-F190-3D4D-B37D-DCA9700056A0}"/>
              </a:ext>
            </a:extLst>
          </p:cNvPr>
          <p:cNvSpPr>
            <a:spLocks noGrp="1"/>
          </p:cNvSpPr>
          <p:nvPr>
            <p:ph sz="half" idx="11"/>
          </p:nvPr>
        </p:nvSpPr>
        <p:spPr>
          <a:xfrm>
            <a:off x="8010293" y="1825625"/>
            <a:ext cx="3343507" cy="4351338"/>
          </a:xfrm>
        </p:spPr>
        <p:txBody>
          <a:bodyPr>
            <a:normAutofit/>
          </a:bodyPr>
          <a:lstStyle>
            <a:lvl1pPr>
              <a:defRPr sz="1600"/>
            </a:lvl1pPr>
            <a:lvl2pPr>
              <a:defRPr sz="2000"/>
            </a:lvl2pPr>
            <a:lvl3pPr>
              <a:defRPr sz="1800"/>
            </a:lvl3pPr>
            <a:lvl4pPr>
              <a:defRPr sz="1600"/>
            </a:lvl4pPr>
            <a:lvl5pPr>
              <a:defRPr sz="1600"/>
            </a:lvl5pPr>
          </a:lstStyle>
          <a:p>
            <a:pPr lvl="0"/>
            <a:r>
              <a:rPr lang="en-US"/>
              <a:t>Edit Master text styles</a:t>
            </a:r>
          </a:p>
        </p:txBody>
      </p:sp>
    </p:spTree>
    <p:extLst>
      <p:ext uri="{BB962C8B-B14F-4D97-AF65-F5344CB8AC3E}">
        <p14:creationId xmlns:p14="http://schemas.microsoft.com/office/powerpoint/2010/main" val="1391501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6" name="Title 1"/>
          <p:cNvSpPr>
            <a:spLocks noGrp="1"/>
          </p:cNvSpPr>
          <p:nvPr>
            <p:ph type="title"/>
          </p:nvPr>
        </p:nvSpPr>
        <p:spPr>
          <a:xfrm>
            <a:off x="838200" y="409860"/>
            <a:ext cx="10515600" cy="793308"/>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2442858"/>
            <a:ext cx="3343507" cy="3734105"/>
          </a:xfrm>
        </p:spPr>
        <p:txBody>
          <a:bodyPr>
            <a:normAutofit/>
          </a:bodyPr>
          <a:lstStyle>
            <a:lvl1pPr>
              <a:defRPr sz="1200"/>
            </a:lvl1pPr>
            <a:lvl2pPr>
              <a:defRPr sz="1800"/>
            </a:lvl2pPr>
            <a:lvl3pPr>
              <a:defRPr sz="1600"/>
            </a:lvl3pPr>
            <a:lvl4pPr>
              <a:defRPr sz="1400"/>
            </a:lvl4pPr>
            <a:lvl5pPr>
              <a:defRPr sz="1400"/>
            </a:lvl5pPr>
          </a:lstStyle>
          <a:p>
            <a:pPr lvl="0"/>
            <a:r>
              <a:rPr lang="en-US"/>
              <a:t>Edit Master text styles</a:t>
            </a:r>
          </a:p>
        </p:txBody>
      </p:sp>
      <p:sp>
        <p:nvSpPr>
          <p:cNvPr id="8" name="Content Placeholder 3">
            <a:extLst>
              <a:ext uri="{FF2B5EF4-FFF2-40B4-BE49-F238E27FC236}">
                <a16:creationId xmlns:a16="http://schemas.microsoft.com/office/drawing/2014/main" id="{1C5CD3DB-9CEA-2E46-8C0F-5F08AD3189A1}"/>
              </a:ext>
            </a:extLst>
          </p:cNvPr>
          <p:cNvSpPr>
            <a:spLocks noGrp="1"/>
          </p:cNvSpPr>
          <p:nvPr>
            <p:ph sz="half" idx="10"/>
          </p:nvPr>
        </p:nvSpPr>
        <p:spPr>
          <a:xfrm>
            <a:off x="4424246" y="2442858"/>
            <a:ext cx="3343507" cy="3734105"/>
          </a:xfrm>
        </p:spPr>
        <p:txBody>
          <a:bodyPr>
            <a:normAutofit/>
          </a:bodyPr>
          <a:lstStyle>
            <a:lvl1pPr>
              <a:defRPr sz="1200"/>
            </a:lvl1pPr>
            <a:lvl2pPr>
              <a:defRPr sz="1800"/>
            </a:lvl2pPr>
            <a:lvl3pPr>
              <a:defRPr sz="1600"/>
            </a:lvl3pPr>
            <a:lvl4pPr>
              <a:defRPr sz="1400"/>
            </a:lvl4pPr>
            <a:lvl5pPr>
              <a:defRPr sz="1400"/>
            </a:lvl5pPr>
          </a:lstStyle>
          <a:p>
            <a:pPr lvl="0"/>
            <a:r>
              <a:rPr lang="en-US"/>
              <a:t>Edit Master text styles</a:t>
            </a:r>
          </a:p>
        </p:txBody>
      </p:sp>
      <p:sp>
        <p:nvSpPr>
          <p:cNvPr id="9" name="Content Placeholder 3">
            <a:extLst>
              <a:ext uri="{FF2B5EF4-FFF2-40B4-BE49-F238E27FC236}">
                <a16:creationId xmlns:a16="http://schemas.microsoft.com/office/drawing/2014/main" id="{1527BD4D-F190-3D4D-B37D-DCA9700056A0}"/>
              </a:ext>
            </a:extLst>
          </p:cNvPr>
          <p:cNvSpPr>
            <a:spLocks noGrp="1"/>
          </p:cNvSpPr>
          <p:nvPr>
            <p:ph sz="half" idx="11"/>
          </p:nvPr>
        </p:nvSpPr>
        <p:spPr>
          <a:xfrm>
            <a:off x="8010293" y="2442858"/>
            <a:ext cx="3343507" cy="3734105"/>
          </a:xfrm>
        </p:spPr>
        <p:txBody>
          <a:bodyPr>
            <a:normAutofit/>
          </a:bodyPr>
          <a:lstStyle>
            <a:lvl1pPr>
              <a:defRPr sz="1200"/>
            </a:lvl1pPr>
            <a:lvl2pPr marL="457200" indent="0">
              <a:buNone/>
              <a:defRPr sz="1800"/>
            </a:lvl2pPr>
            <a:lvl3pPr>
              <a:defRPr sz="1600"/>
            </a:lvl3pPr>
            <a:lvl4pPr>
              <a:defRPr sz="1400"/>
            </a:lvl4pPr>
            <a:lvl5pPr>
              <a:defRPr sz="1400"/>
            </a:lvl5pPr>
          </a:lstStyle>
          <a:p>
            <a:pPr lvl="0"/>
            <a:r>
              <a:rPr lang="en-US"/>
              <a:t>Edit Master text styles</a:t>
            </a:r>
          </a:p>
        </p:txBody>
      </p:sp>
      <p:sp>
        <p:nvSpPr>
          <p:cNvPr id="10" name="Content Placeholder 3">
            <a:extLst>
              <a:ext uri="{FF2B5EF4-FFF2-40B4-BE49-F238E27FC236}">
                <a16:creationId xmlns:a16="http://schemas.microsoft.com/office/drawing/2014/main" id="{FC3429E1-8D4C-2940-8173-EDF759DA9B54}"/>
              </a:ext>
            </a:extLst>
          </p:cNvPr>
          <p:cNvSpPr>
            <a:spLocks noGrp="1"/>
          </p:cNvSpPr>
          <p:nvPr>
            <p:ph sz="half" idx="12"/>
          </p:nvPr>
        </p:nvSpPr>
        <p:spPr>
          <a:xfrm>
            <a:off x="838200" y="1446837"/>
            <a:ext cx="3343507" cy="358814"/>
          </a:xfrm>
        </p:spPr>
        <p:txBody>
          <a:bodyPr>
            <a:normAutofit/>
          </a:bodyPr>
          <a:lstStyle>
            <a:lvl1pPr marL="0" indent="0">
              <a:buNone/>
              <a:defRPr sz="1400">
                <a:latin typeface="Museo Sans 900" panose="02000000000000000000" pitchFamily="2" charset="77"/>
              </a:defRPr>
            </a:lvl1pPr>
            <a:lvl2pPr marL="457200" indent="0">
              <a:buNone/>
              <a:defRPr sz="1800"/>
            </a:lvl2pPr>
            <a:lvl3pPr>
              <a:defRPr sz="1600"/>
            </a:lvl3pPr>
            <a:lvl4pPr>
              <a:defRPr sz="1400"/>
            </a:lvl4pPr>
            <a:lvl5pPr>
              <a:defRPr sz="1400"/>
            </a:lvl5pPr>
          </a:lstStyle>
          <a:p>
            <a:pPr lvl="0"/>
            <a:r>
              <a:rPr lang="en-US"/>
              <a:t>Edit Master text styles</a:t>
            </a:r>
          </a:p>
        </p:txBody>
      </p:sp>
      <p:sp>
        <p:nvSpPr>
          <p:cNvPr id="13" name="Content Placeholder 3">
            <a:extLst>
              <a:ext uri="{FF2B5EF4-FFF2-40B4-BE49-F238E27FC236}">
                <a16:creationId xmlns:a16="http://schemas.microsoft.com/office/drawing/2014/main" id="{8E71B1E7-DDDE-514B-91AF-4C5D7DCEFA28}"/>
              </a:ext>
            </a:extLst>
          </p:cNvPr>
          <p:cNvSpPr>
            <a:spLocks noGrp="1"/>
          </p:cNvSpPr>
          <p:nvPr>
            <p:ph sz="half" idx="13"/>
          </p:nvPr>
        </p:nvSpPr>
        <p:spPr>
          <a:xfrm>
            <a:off x="4424246" y="1446837"/>
            <a:ext cx="3343507" cy="358814"/>
          </a:xfrm>
        </p:spPr>
        <p:txBody>
          <a:bodyPr>
            <a:normAutofit/>
          </a:bodyPr>
          <a:lstStyle>
            <a:lvl1pPr marL="0" indent="0">
              <a:buNone/>
              <a:defRPr sz="1400">
                <a:latin typeface="Museo Sans 900" panose="02000000000000000000" pitchFamily="2" charset="77"/>
              </a:defRPr>
            </a:lvl1pPr>
            <a:lvl2pPr marL="457200" indent="0">
              <a:buNone/>
              <a:defRPr sz="1800"/>
            </a:lvl2pPr>
            <a:lvl3pPr>
              <a:defRPr sz="1600"/>
            </a:lvl3pPr>
            <a:lvl4pPr>
              <a:defRPr sz="1400"/>
            </a:lvl4pPr>
            <a:lvl5pPr>
              <a:defRPr sz="1400"/>
            </a:lvl5pPr>
          </a:lstStyle>
          <a:p>
            <a:pPr lvl="0"/>
            <a:r>
              <a:rPr lang="en-US"/>
              <a:t>Edit Master text styles</a:t>
            </a:r>
          </a:p>
        </p:txBody>
      </p:sp>
      <p:sp>
        <p:nvSpPr>
          <p:cNvPr id="14" name="Content Placeholder 3">
            <a:extLst>
              <a:ext uri="{FF2B5EF4-FFF2-40B4-BE49-F238E27FC236}">
                <a16:creationId xmlns:a16="http://schemas.microsoft.com/office/drawing/2014/main" id="{D7A175A0-90F4-5349-8266-E984CAA88E48}"/>
              </a:ext>
            </a:extLst>
          </p:cNvPr>
          <p:cNvSpPr>
            <a:spLocks noGrp="1"/>
          </p:cNvSpPr>
          <p:nvPr>
            <p:ph sz="half" idx="14"/>
          </p:nvPr>
        </p:nvSpPr>
        <p:spPr>
          <a:xfrm>
            <a:off x="8010293" y="1446837"/>
            <a:ext cx="3343507" cy="358814"/>
          </a:xfrm>
        </p:spPr>
        <p:txBody>
          <a:bodyPr>
            <a:normAutofit/>
          </a:bodyPr>
          <a:lstStyle>
            <a:lvl1pPr marL="0" indent="0">
              <a:buNone/>
              <a:defRPr sz="1400">
                <a:latin typeface="Museo Sans 900" panose="02000000000000000000" pitchFamily="2" charset="77"/>
              </a:defRPr>
            </a:lvl1pPr>
            <a:lvl2pPr marL="457200" indent="0">
              <a:buNone/>
              <a:defRPr sz="1800"/>
            </a:lvl2pPr>
            <a:lvl3pPr>
              <a:defRPr sz="1600"/>
            </a:lvl3pPr>
            <a:lvl4pPr>
              <a:defRPr sz="1400"/>
            </a:lvl4pPr>
            <a:lvl5pPr>
              <a:defRPr sz="1400"/>
            </a:lvl5pPr>
          </a:lstStyle>
          <a:p>
            <a:pPr lvl="0"/>
            <a:r>
              <a:rPr lang="en-US"/>
              <a:t>Edit Master text styles</a:t>
            </a:r>
          </a:p>
        </p:txBody>
      </p:sp>
      <p:cxnSp>
        <p:nvCxnSpPr>
          <p:cNvPr id="3" name="Straight Connector 2">
            <a:extLst>
              <a:ext uri="{FF2B5EF4-FFF2-40B4-BE49-F238E27FC236}">
                <a16:creationId xmlns:a16="http://schemas.microsoft.com/office/drawing/2014/main" id="{F380FFFF-0894-824B-B889-8C6ED4B4E8D0}"/>
              </a:ext>
            </a:extLst>
          </p:cNvPr>
          <p:cNvCxnSpPr/>
          <p:nvPr userDrawn="1"/>
        </p:nvCxnSpPr>
        <p:spPr>
          <a:xfrm>
            <a:off x="838200" y="1932971"/>
            <a:ext cx="33435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C97A71-4FC1-B54D-9F71-B38A605CC658}"/>
              </a:ext>
            </a:extLst>
          </p:cNvPr>
          <p:cNvCxnSpPr/>
          <p:nvPr userDrawn="1"/>
        </p:nvCxnSpPr>
        <p:spPr>
          <a:xfrm>
            <a:off x="4424246" y="1932971"/>
            <a:ext cx="33435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A44D55-9799-EB40-95DC-FE1DB9E20DFF}"/>
              </a:ext>
            </a:extLst>
          </p:cNvPr>
          <p:cNvCxnSpPr/>
          <p:nvPr userDrawn="1"/>
        </p:nvCxnSpPr>
        <p:spPr>
          <a:xfrm>
            <a:off x="8010292" y="1932971"/>
            <a:ext cx="334350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2618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9140" y="457200"/>
            <a:ext cx="11435642" cy="683111"/>
          </a:xfrm>
        </p:spPr>
        <p:txBody>
          <a:bodyPr anchor="ctr"/>
          <a:lstStyle>
            <a:lvl1pPr>
              <a:defRPr sz="3200">
                <a:solidFill>
                  <a:schemeClr val="accent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23DA800-5628-A741-9EF4-FB4339B25745}"/>
              </a:ext>
            </a:extLst>
          </p:cNvPr>
          <p:cNvSpPr/>
          <p:nvPr userDrawn="1"/>
        </p:nvSpPr>
        <p:spPr>
          <a:xfrm>
            <a:off x="367847" y="1936376"/>
            <a:ext cx="3660490"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C7B086-C909-464B-AC9D-43DFAB196F6B}"/>
              </a:ext>
            </a:extLst>
          </p:cNvPr>
          <p:cNvSpPr/>
          <p:nvPr userDrawn="1"/>
        </p:nvSpPr>
        <p:spPr>
          <a:xfrm>
            <a:off x="4256716" y="1936376"/>
            <a:ext cx="3660490"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9C37D2A-45DB-394C-955F-326B865C8617}"/>
              </a:ext>
            </a:extLst>
          </p:cNvPr>
          <p:cNvSpPr/>
          <p:nvPr userDrawn="1"/>
        </p:nvSpPr>
        <p:spPr>
          <a:xfrm>
            <a:off x="8144292" y="1936376"/>
            <a:ext cx="3660490"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61DBFC70-BB51-7842-8115-CE3FA12B9F52}"/>
              </a:ext>
            </a:extLst>
          </p:cNvPr>
          <p:cNvSpPr>
            <a:spLocks noGrp="1"/>
          </p:cNvSpPr>
          <p:nvPr>
            <p:ph sz="quarter" idx="13"/>
          </p:nvPr>
        </p:nvSpPr>
        <p:spPr>
          <a:xfrm>
            <a:off x="8319080" y="2099593"/>
            <a:ext cx="3312625" cy="3441521"/>
          </a:xfrm>
        </p:spPr>
        <p:txBody>
          <a:bodyPr>
            <a:normAutofit/>
          </a:bodyPr>
          <a:lstStyle>
            <a:lvl1pPr>
              <a:defRPr sz="1600"/>
            </a:lvl1pPr>
          </a:lstStyle>
          <a:p>
            <a:pPr lvl="0"/>
            <a:r>
              <a:rPr lang="en-US"/>
              <a:t>Edit Master text styles</a:t>
            </a:r>
          </a:p>
        </p:txBody>
      </p:sp>
      <p:sp>
        <p:nvSpPr>
          <p:cNvPr id="13" name="Content Placeholder 3">
            <a:extLst>
              <a:ext uri="{FF2B5EF4-FFF2-40B4-BE49-F238E27FC236}">
                <a16:creationId xmlns:a16="http://schemas.microsoft.com/office/drawing/2014/main" id="{DAC92030-470E-5C43-A3EF-E160D3FB0F10}"/>
              </a:ext>
            </a:extLst>
          </p:cNvPr>
          <p:cNvSpPr>
            <a:spLocks noGrp="1"/>
          </p:cNvSpPr>
          <p:nvPr>
            <p:ph sz="quarter" idx="14"/>
          </p:nvPr>
        </p:nvSpPr>
        <p:spPr>
          <a:xfrm>
            <a:off x="4430648" y="2099593"/>
            <a:ext cx="3312625" cy="3441521"/>
          </a:xfrm>
        </p:spPr>
        <p:txBody>
          <a:bodyPr>
            <a:normAutofit/>
          </a:bodyPr>
          <a:lstStyle>
            <a:lvl1pPr>
              <a:defRPr sz="1600"/>
            </a:lvl1pPr>
          </a:lstStyle>
          <a:p>
            <a:pPr lvl="0"/>
            <a:r>
              <a:rPr lang="en-US"/>
              <a:t>Edit Master text styles</a:t>
            </a:r>
          </a:p>
        </p:txBody>
      </p:sp>
      <p:sp>
        <p:nvSpPr>
          <p:cNvPr id="14" name="Content Placeholder 3">
            <a:extLst>
              <a:ext uri="{FF2B5EF4-FFF2-40B4-BE49-F238E27FC236}">
                <a16:creationId xmlns:a16="http://schemas.microsoft.com/office/drawing/2014/main" id="{7B737D31-8286-0D40-BDC7-5B9FE923965C}"/>
              </a:ext>
            </a:extLst>
          </p:cNvPr>
          <p:cNvSpPr>
            <a:spLocks noGrp="1"/>
          </p:cNvSpPr>
          <p:nvPr>
            <p:ph sz="quarter" idx="15"/>
          </p:nvPr>
        </p:nvSpPr>
        <p:spPr>
          <a:xfrm>
            <a:off x="541779" y="2099593"/>
            <a:ext cx="3312625" cy="3441521"/>
          </a:xfrm>
        </p:spPr>
        <p:txBody>
          <a:bodyPr>
            <a:normAutofit/>
          </a:bodyPr>
          <a:lstStyle>
            <a:lvl1pPr>
              <a:defRPr sz="1600"/>
            </a:lvl1pPr>
          </a:lstStyle>
          <a:p>
            <a:pPr lvl="0"/>
            <a:r>
              <a:rPr lang="en-US"/>
              <a:t>Edit Master text styles</a:t>
            </a:r>
          </a:p>
        </p:txBody>
      </p:sp>
    </p:spTree>
    <p:extLst>
      <p:ext uri="{BB962C8B-B14F-4D97-AF65-F5344CB8AC3E}">
        <p14:creationId xmlns:p14="http://schemas.microsoft.com/office/powerpoint/2010/main" val="27583714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9140" y="457200"/>
            <a:ext cx="11435642" cy="683111"/>
          </a:xfrm>
        </p:spPr>
        <p:txBody>
          <a:bodyPr anchor="ctr"/>
          <a:lstStyle>
            <a:lvl1pPr>
              <a:defRPr sz="3200">
                <a:solidFill>
                  <a:schemeClr val="accent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23DA800-5628-A741-9EF4-FB4339B25745}"/>
              </a:ext>
            </a:extLst>
          </p:cNvPr>
          <p:cNvSpPr/>
          <p:nvPr userDrawn="1"/>
        </p:nvSpPr>
        <p:spPr>
          <a:xfrm>
            <a:off x="367847" y="1936376"/>
            <a:ext cx="3660490"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C7B086-C909-464B-AC9D-43DFAB196F6B}"/>
              </a:ext>
            </a:extLst>
          </p:cNvPr>
          <p:cNvSpPr/>
          <p:nvPr userDrawn="1"/>
        </p:nvSpPr>
        <p:spPr>
          <a:xfrm>
            <a:off x="4256716" y="1936376"/>
            <a:ext cx="3660490"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9C37D2A-45DB-394C-955F-326B865C8617}"/>
              </a:ext>
            </a:extLst>
          </p:cNvPr>
          <p:cNvSpPr/>
          <p:nvPr userDrawn="1"/>
        </p:nvSpPr>
        <p:spPr>
          <a:xfrm>
            <a:off x="8144292" y="1936376"/>
            <a:ext cx="3660490"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61DBFC70-BB51-7842-8115-CE3FA12B9F52}"/>
              </a:ext>
            </a:extLst>
          </p:cNvPr>
          <p:cNvSpPr>
            <a:spLocks noGrp="1"/>
          </p:cNvSpPr>
          <p:nvPr>
            <p:ph sz="quarter" idx="13"/>
          </p:nvPr>
        </p:nvSpPr>
        <p:spPr>
          <a:xfrm>
            <a:off x="8319080" y="3106271"/>
            <a:ext cx="3312625" cy="2434843"/>
          </a:xfrm>
        </p:spPr>
        <p:txBody>
          <a:bodyPr>
            <a:normAutofit/>
          </a:bodyPr>
          <a:lstStyle>
            <a:lvl1pPr>
              <a:defRPr sz="1600"/>
            </a:lvl1pPr>
          </a:lstStyle>
          <a:p>
            <a:pPr lvl="0"/>
            <a:r>
              <a:rPr lang="en-US"/>
              <a:t>Edit Master text styles</a:t>
            </a:r>
          </a:p>
        </p:txBody>
      </p:sp>
      <p:sp>
        <p:nvSpPr>
          <p:cNvPr id="13" name="Content Placeholder 3">
            <a:extLst>
              <a:ext uri="{FF2B5EF4-FFF2-40B4-BE49-F238E27FC236}">
                <a16:creationId xmlns:a16="http://schemas.microsoft.com/office/drawing/2014/main" id="{DAC92030-470E-5C43-A3EF-E160D3FB0F10}"/>
              </a:ext>
            </a:extLst>
          </p:cNvPr>
          <p:cNvSpPr>
            <a:spLocks noGrp="1"/>
          </p:cNvSpPr>
          <p:nvPr>
            <p:ph sz="quarter" idx="14"/>
          </p:nvPr>
        </p:nvSpPr>
        <p:spPr>
          <a:xfrm>
            <a:off x="4430648" y="3106271"/>
            <a:ext cx="3312625" cy="2434843"/>
          </a:xfrm>
        </p:spPr>
        <p:txBody>
          <a:bodyPr>
            <a:normAutofit/>
          </a:bodyPr>
          <a:lstStyle>
            <a:lvl1pPr>
              <a:defRPr sz="1600"/>
            </a:lvl1pPr>
          </a:lstStyle>
          <a:p>
            <a:pPr lvl="0"/>
            <a:r>
              <a:rPr lang="en-US"/>
              <a:t>Edit Master text styles</a:t>
            </a:r>
          </a:p>
        </p:txBody>
      </p:sp>
      <p:sp>
        <p:nvSpPr>
          <p:cNvPr id="14" name="Content Placeholder 3">
            <a:extLst>
              <a:ext uri="{FF2B5EF4-FFF2-40B4-BE49-F238E27FC236}">
                <a16:creationId xmlns:a16="http://schemas.microsoft.com/office/drawing/2014/main" id="{7B737D31-8286-0D40-BDC7-5B9FE923965C}"/>
              </a:ext>
            </a:extLst>
          </p:cNvPr>
          <p:cNvSpPr>
            <a:spLocks noGrp="1"/>
          </p:cNvSpPr>
          <p:nvPr>
            <p:ph sz="quarter" idx="15"/>
          </p:nvPr>
        </p:nvSpPr>
        <p:spPr>
          <a:xfrm>
            <a:off x="541779" y="3106271"/>
            <a:ext cx="3312625" cy="2434843"/>
          </a:xfrm>
        </p:spPr>
        <p:txBody>
          <a:bodyPr>
            <a:normAutofit/>
          </a:bodyPr>
          <a:lstStyle>
            <a:lvl1pPr>
              <a:defRPr sz="1600"/>
            </a:lvl1pPr>
          </a:lstStyle>
          <a:p>
            <a:pPr lvl="0"/>
            <a:r>
              <a:rPr lang="en-US"/>
              <a:t>Edit Master text styles</a:t>
            </a:r>
          </a:p>
        </p:txBody>
      </p:sp>
      <p:sp>
        <p:nvSpPr>
          <p:cNvPr id="9" name="Content Placeholder 3">
            <a:extLst>
              <a:ext uri="{FF2B5EF4-FFF2-40B4-BE49-F238E27FC236}">
                <a16:creationId xmlns:a16="http://schemas.microsoft.com/office/drawing/2014/main" id="{E6D22A90-E5BD-CD4B-AA9D-BCFF293BC645}"/>
              </a:ext>
            </a:extLst>
          </p:cNvPr>
          <p:cNvSpPr>
            <a:spLocks noGrp="1"/>
          </p:cNvSpPr>
          <p:nvPr>
            <p:ph sz="quarter" idx="16"/>
          </p:nvPr>
        </p:nvSpPr>
        <p:spPr>
          <a:xfrm>
            <a:off x="8319080" y="2164976"/>
            <a:ext cx="3312625" cy="712695"/>
          </a:xfrm>
        </p:spPr>
        <p:txBody>
          <a:bodyPr>
            <a:normAutofit/>
          </a:bodyPr>
          <a:lstStyle>
            <a:lvl1pPr marL="0" indent="0">
              <a:buNone/>
              <a:defRPr sz="1800">
                <a:latin typeface="Museo Sans 700" panose="02000000000000000000" pitchFamily="2" charset="77"/>
              </a:defRPr>
            </a:lvl1pPr>
          </a:lstStyle>
          <a:p>
            <a:pPr lvl="0"/>
            <a:r>
              <a:rPr lang="en-US"/>
              <a:t>Edit Master text styles</a:t>
            </a:r>
          </a:p>
        </p:txBody>
      </p:sp>
      <p:sp>
        <p:nvSpPr>
          <p:cNvPr id="11" name="Content Placeholder 3">
            <a:extLst>
              <a:ext uri="{FF2B5EF4-FFF2-40B4-BE49-F238E27FC236}">
                <a16:creationId xmlns:a16="http://schemas.microsoft.com/office/drawing/2014/main" id="{FE3B9DCE-47D5-2646-8C43-E00B06B19BDF}"/>
              </a:ext>
            </a:extLst>
          </p:cNvPr>
          <p:cNvSpPr>
            <a:spLocks noGrp="1"/>
          </p:cNvSpPr>
          <p:nvPr>
            <p:ph sz="quarter" idx="17"/>
          </p:nvPr>
        </p:nvSpPr>
        <p:spPr>
          <a:xfrm>
            <a:off x="4430648" y="2164976"/>
            <a:ext cx="3312625" cy="712695"/>
          </a:xfrm>
        </p:spPr>
        <p:txBody>
          <a:bodyPr>
            <a:normAutofit/>
          </a:bodyPr>
          <a:lstStyle>
            <a:lvl1pPr marL="0" indent="0">
              <a:buNone/>
              <a:defRPr sz="1800">
                <a:latin typeface="Museo Sans 700" panose="02000000000000000000" pitchFamily="2" charset="77"/>
              </a:defRPr>
            </a:lvl1pPr>
          </a:lstStyle>
          <a:p>
            <a:pPr lvl="0"/>
            <a:r>
              <a:rPr lang="en-US"/>
              <a:t>Edit Master text styles</a:t>
            </a:r>
          </a:p>
        </p:txBody>
      </p:sp>
      <p:sp>
        <p:nvSpPr>
          <p:cNvPr id="12" name="Content Placeholder 3">
            <a:extLst>
              <a:ext uri="{FF2B5EF4-FFF2-40B4-BE49-F238E27FC236}">
                <a16:creationId xmlns:a16="http://schemas.microsoft.com/office/drawing/2014/main" id="{536FDF73-4446-3849-ACBA-820A71A8F8F4}"/>
              </a:ext>
            </a:extLst>
          </p:cNvPr>
          <p:cNvSpPr>
            <a:spLocks noGrp="1"/>
          </p:cNvSpPr>
          <p:nvPr>
            <p:ph sz="quarter" idx="18"/>
          </p:nvPr>
        </p:nvSpPr>
        <p:spPr>
          <a:xfrm>
            <a:off x="541779" y="2164976"/>
            <a:ext cx="3312625" cy="712695"/>
          </a:xfrm>
        </p:spPr>
        <p:txBody>
          <a:bodyPr>
            <a:normAutofit/>
          </a:bodyPr>
          <a:lstStyle>
            <a:lvl1pPr marL="0" indent="0">
              <a:buNone/>
              <a:defRPr sz="1800">
                <a:latin typeface="Museo Sans 700" panose="02000000000000000000" pitchFamily="2" charset="77"/>
              </a:defRPr>
            </a:lvl1pPr>
          </a:lstStyle>
          <a:p>
            <a:pPr lvl="0"/>
            <a:r>
              <a:rPr lang="en-US"/>
              <a:t>Edit Master text styles</a:t>
            </a:r>
          </a:p>
        </p:txBody>
      </p:sp>
    </p:spTree>
    <p:extLst>
      <p:ext uri="{BB962C8B-B14F-4D97-AF65-F5344CB8AC3E}">
        <p14:creationId xmlns:p14="http://schemas.microsoft.com/office/powerpoint/2010/main" val="2744806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5" name="Rectangle 4"/>
          <p:cNvSpPr/>
          <p:nvPr userDrawn="1"/>
        </p:nvSpPr>
        <p:spPr>
          <a:xfrm flipV="1">
            <a:off x="0" y="0"/>
            <a:ext cx="12192000" cy="1603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409860"/>
            <a:ext cx="10515600" cy="793308"/>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1825625"/>
            <a:ext cx="2527609" cy="4351338"/>
          </a:xfrm>
        </p:spPr>
        <p:txBody>
          <a:bodyPr>
            <a:normAutofit/>
          </a:bodyPr>
          <a:lstStyle>
            <a:lvl1pPr>
              <a:defRPr sz="1600"/>
            </a:lvl1pPr>
            <a:lvl2pPr>
              <a:defRPr sz="1600"/>
            </a:lvl2pPr>
            <a:lvl3pPr>
              <a:defRPr sz="1400"/>
            </a:lvl3pPr>
            <a:lvl4pPr>
              <a:defRPr sz="1200"/>
            </a:lvl4pPr>
            <a:lvl5pPr>
              <a:defRPr sz="1200"/>
            </a:lvl5pPr>
          </a:lstStyle>
          <a:p>
            <a:pPr lvl="0"/>
            <a:r>
              <a:rPr lang="en-US"/>
              <a:t>Edit Master text styles</a:t>
            </a:r>
          </a:p>
        </p:txBody>
      </p:sp>
      <p:sp>
        <p:nvSpPr>
          <p:cNvPr id="8" name="Content Placeholder 3">
            <a:extLst>
              <a:ext uri="{FF2B5EF4-FFF2-40B4-BE49-F238E27FC236}">
                <a16:creationId xmlns:a16="http://schemas.microsoft.com/office/drawing/2014/main" id="{1C5CD3DB-9CEA-2E46-8C0F-5F08AD3189A1}"/>
              </a:ext>
            </a:extLst>
          </p:cNvPr>
          <p:cNvSpPr>
            <a:spLocks noGrp="1"/>
          </p:cNvSpPr>
          <p:nvPr>
            <p:ph sz="half" idx="10"/>
          </p:nvPr>
        </p:nvSpPr>
        <p:spPr>
          <a:xfrm>
            <a:off x="3500864" y="1825625"/>
            <a:ext cx="2527609" cy="4351338"/>
          </a:xfrm>
        </p:spPr>
        <p:txBody>
          <a:bodyPr>
            <a:normAutofit/>
          </a:bodyPr>
          <a:lstStyle>
            <a:lvl1pPr>
              <a:defRPr sz="1600"/>
            </a:lvl1pPr>
            <a:lvl2pPr>
              <a:defRPr sz="1600"/>
            </a:lvl2pPr>
            <a:lvl3pPr>
              <a:defRPr sz="1400"/>
            </a:lvl3pPr>
            <a:lvl4pPr>
              <a:defRPr sz="1200"/>
            </a:lvl4pPr>
            <a:lvl5pPr>
              <a:defRPr sz="1200"/>
            </a:lvl5pPr>
          </a:lstStyle>
          <a:p>
            <a:pPr lvl="0"/>
            <a:r>
              <a:rPr lang="en-US"/>
              <a:t>Edit Master text styles</a:t>
            </a:r>
          </a:p>
        </p:txBody>
      </p:sp>
      <p:sp>
        <p:nvSpPr>
          <p:cNvPr id="9" name="Content Placeholder 3">
            <a:extLst>
              <a:ext uri="{FF2B5EF4-FFF2-40B4-BE49-F238E27FC236}">
                <a16:creationId xmlns:a16="http://schemas.microsoft.com/office/drawing/2014/main" id="{1527BD4D-F190-3D4D-B37D-DCA9700056A0}"/>
              </a:ext>
            </a:extLst>
          </p:cNvPr>
          <p:cNvSpPr>
            <a:spLocks noGrp="1"/>
          </p:cNvSpPr>
          <p:nvPr>
            <p:ph sz="half" idx="11"/>
          </p:nvPr>
        </p:nvSpPr>
        <p:spPr>
          <a:xfrm>
            <a:off x="8826191" y="1825625"/>
            <a:ext cx="2527609" cy="4351338"/>
          </a:xfrm>
        </p:spPr>
        <p:txBody>
          <a:bodyPr>
            <a:normAutofit/>
          </a:bodyPr>
          <a:lstStyle>
            <a:lvl1pPr>
              <a:defRPr sz="1600"/>
            </a:lvl1pPr>
            <a:lvl2pPr>
              <a:defRPr sz="1600"/>
            </a:lvl2pPr>
            <a:lvl3pPr>
              <a:defRPr sz="1400"/>
            </a:lvl3pPr>
            <a:lvl4pPr>
              <a:defRPr sz="1200"/>
            </a:lvl4pPr>
            <a:lvl5pPr>
              <a:defRPr sz="1200"/>
            </a:lvl5pPr>
          </a:lstStyle>
          <a:p>
            <a:pPr lvl="0"/>
            <a:r>
              <a:rPr lang="en-US"/>
              <a:t>Edit Master text styles</a:t>
            </a:r>
          </a:p>
        </p:txBody>
      </p:sp>
      <p:sp>
        <p:nvSpPr>
          <p:cNvPr id="10" name="Content Placeholder 3">
            <a:extLst>
              <a:ext uri="{FF2B5EF4-FFF2-40B4-BE49-F238E27FC236}">
                <a16:creationId xmlns:a16="http://schemas.microsoft.com/office/drawing/2014/main" id="{0BDD4530-7400-264F-A1C6-B46196DC2D45}"/>
              </a:ext>
            </a:extLst>
          </p:cNvPr>
          <p:cNvSpPr>
            <a:spLocks noGrp="1"/>
          </p:cNvSpPr>
          <p:nvPr>
            <p:ph sz="half" idx="12"/>
          </p:nvPr>
        </p:nvSpPr>
        <p:spPr>
          <a:xfrm>
            <a:off x="6163528" y="1825625"/>
            <a:ext cx="2527609" cy="4351338"/>
          </a:xfrm>
        </p:spPr>
        <p:txBody>
          <a:bodyPr>
            <a:normAutofit/>
          </a:bodyPr>
          <a:lstStyle>
            <a:lvl1pPr>
              <a:defRPr sz="1600"/>
            </a:lvl1pPr>
            <a:lvl2pPr>
              <a:defRPr sz="1600"/>
            </a:lvl2pPr>
            <a:lvl3pPr>
              <a:defRPr sz="1400"/>
            </a:lvl3pPr>
            <a:lvl4pPr>
              <a:defRPr sz="1200"/>
            </a:lvl4pPr>
            <a:lvl5pPr>
              <a:defRPr sz="1200"/>
            </a:lvl5pPr>
          </a:lstStyle>
          <a:p>
            <a:pPr lvl="0"/>
            <a:r>
              <a:rPr lang="en-US"/>
              <a:t>Edit Master text styles</a:t>
            </a:r>
          </a:p>
        </p:txBody>
      </p:sp>
    </p:spTree>
    <p:extLst>
      <p:ext uri="{BB962C8B-B14F-4D97-AF65-F5344CB8AC3E}">
        <p14:creationId xmlns:p14="http://schemas.microsoft.com/office/powerpoint/2010/main" val="2028934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5" name="Rectangle 4"/>
          <p:cNvSpPr/>
          <p:nvPr userDrawn="1"/>
        </p:nvSpPr>
        <p:spPr>
          <a:xfrm flipV="1">
            <a:off x="0" y="0"/>
            <a:ext cx="12192000" cy="16039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409860"/>
            <a:ext cx="10515600" cy="793308"/>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1825625"/>
            <a:ext cx="2527609" cy="4351338"/>
          </a:xfrm>
        </p:spPr>
        <p:txBody>
          <a:bodyPr>
            <a:normAutofit/>
          </a:bodyPr>
          <a:lstStyle>
            <a:lvl1pPr>
              <a:defRPr sz="1600"/>
            </a:lvl1pPr>
            <a:lvl2pPr>
              <a:defRPr sz="1600"/>
            </a:lvl2pPr>
            <a:lvl3pPr>
              <a:defRPr sz="1400"/>
            </a:lvl3pPr>
            <a:lvl4pPr>
              <a:defRPr sz="1200"/>
            </a:lvl4pPr>
            <a:lvl5pPr>
              <a:defRPr sz="1200"/>
            </a:lvl5pPr>
          </a:lstStyle>
          <a:p>
            <a:pPr lvl="0"/>
            <a:r>
              <a:rPr lang="en-US"/>
              <a:t>Edit Master text styles</a:t>
            </a:r>
          </a:p>
        </p:txBody>
      </p:sp>
      <p:sp>
        <p:nvSpPr>
          <p:cNvPr id="8" name="Content Placeholder 3">
            <a:extLst>
              <a:ext uri="{FF2B5EF4-FFF2-40B4-BE49-F238E27FC236}">
                <a16:creationId xmlns:a16="http://schemas.microsoft.com/office/drawing/2014/main" id="{1C5CD3DB-9CEA-2E46-8C0F-5F08AD3189A1}"/>
              </a:ext>
            </a:extLst>
          </p:cNvPr>
          <p:cNvSpPr>
            <a:spLocks noGrp="1"/>
          </p:cNvSpPr>
          <p:nvPr>
            <p:ph sz="half" idx="10"/>
          </p:nvPr>
        </p:nvSpPr>
        <p:spPr>
          <a:xfrm>
            <a:off x="3500864" y="1825625"/>
            <a:ext cx="2527609" cy="4351338"/>
          </a:xfrm>
        </p:spPr>
        <p:txBody>
          <a:bodyPr>
            <a:normAutofit/>
          </a:bodyPr>
          <a:lstStyle>
            <a:lvl1pPr>
              <a:defRPr sz="1600"/>
            </a:lvl1pPr>
            <a:lvl2pPr>
              <a:defRPr sz="1600"/>
            </a:lvl2pPr>
            <a:lvl3pPr>
              <a:defRPr sz="1400"/>
            </a:lvl3pPr>
            <a:lvl4pPr>
              <a:defRPr sz="1200"/>
            </a:lvl4pPr>
            <a:lvl5pPr>
              <a:defRPr sz="1200"/>
            </a:lvl5pPr>
          </a:lstStyle>
          <a:p>
            <a:pPr lvl="0"/>
            <a:r>
              <a:rPr lang="en-US"/>
              <a:t>Edit Master text styles</a:t>
            </a:r>
          </a:p>
        </p:txBody>
      </p:sp>
      <p:sp>
        <p:nvSpPr>
          <p:cNvPr id="9" name="Content Placeholder 3">
            <a:extLst>
              <a:ext uri="{FF2B5EF4-FFF2-40B4-BE49-F238E27FC236}">
                <a16:creationId xmlns:a16="http://schemas.microsoft.com/office/drawing/2014/main" id="{1527BD4D-F190-3D4D-B37D-DCA9700056A0}"/>
              </a:ext>
            </a:extLst>
          </p:cNvPr>
          <p:cNvSpPr>
            <a:spLocks noGrp="1"/>
          </p:cNvSpPr>
          <p:nvPr>
            <p:ph sz="half" idx="11"/>
          </p:nvPr>
        </p:nvSpPr>
        <p:spPr>
          <a:xfrm>
            <a:off x="8826191" y="1825625"/>
            <a:ext cx="2527609" cy="4351338"/>
          </a:xfrm>
        </p:spPr>
        <p:txBody>
          <a:bodyPr>
            <a:normAutofit/>
          </a:bodyPr>
          <a:lstStyle>
            <a:lvl1pPr>
              <a:defRPr sz="1600"/>
            </a:lvl1pPr>
            <a:lvl2pPr>
              <a:defRPr sz="1600"/>
            </a:lvl2pPr>
            <a:lvl3pPr>
              <a:defRPr sz="1400"/>
            </a:lvl3pPr>
            <a:lvl4pPr>
              <a:defRPr sz="1200"/>
            </a:lvl4pPr>
            <a:lvl5pPr>
              <a:defRPr sz="1200"/>
            </a:lvl5pPr>
          </a:lstStyle>
          <a:p>
            <a:pPr lvl="0"/>
            <a:r>
              <a:rPr lang="en-US"/>
              <a:t>Edit Master text styles</a:t>
            </a:r>
          </a:p>
        </p:txBody>
      </p:sp>
      <p:sp>
        <p:nvSpPr>
          <p:cNvPr id="10" name="Content Placeholder 3">
            <a:extLst>
              <a:ext uri="{FF2B5EF4-FFF2-40B4-BE49-F238E27FC236}">
                <a16:creationId xmlns:a16="http://schemas.microsoft.com/office/drawing/2014/main" id="{0BDD4530-7400-264F-A1C6-B46196DC2D45}"/>
              </a:ext>
            </a:extLst>
          </p:cNvPr>
          <p:cNvSpPr>
            <a:spLocks noGrp="1"/>
          </p:cNvSpPr>
          <p:nvPr>
            <p:ph sz="half" idx="12"/>
          </p:nvPr>
        </p:nvSpPr>
        <p:spPr>
          <a:xfrm>
            <a:off x="6163528" y="1825625"/>
            <a:ext cx="2527609" cy="4351338"/>
          </a:xfrm>
        </p:spPr>
        <p:txBody>
          <a:bodyPr>
            <a:normAutofit/>
          </a:bodyPr>
          <a:lstStyle>
            <a:lvl1pPr>
              <a:defRPr sz="1600"/>
            </a:lvl1pPr>
            <a:lvl2pPr>
              <a:defRPr sz="1600"/>
            </a:lvl2pPr>
            <a:lvl3pPr>
              <a:defRPr sz="1400"/>
            </a:lvl3pPr>
            <a:lvl4pPr>
              <a:defRPr sz="1200"/>
            </a:lvl4pPr>
            <a:lvl5pPr>
              <a:defRPr sz="1200"/>
            </a:lvl5pPr>
          </a:lstStyle>
          <a:p>
            <a:pPr lvl="0"/>
            <a:r>
              <a:rPr lang="en-US"/>
              <a:t>Edit Master text styles</a:t>
            </a:r>
          </a:p>
        </p:txBody>
      </p:sp>
    </p:spTree>
    <p:extLst>
      <p:ext uri="{BB962C8B-B14F-4D97-AF65-F5344CB8AC3E}">
        <p14:creationId xmlns:p14="http://schemas.microsoft.com/office/powerpoint/2010/main" val="366397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D5BFB83-2EC0-9C47-9D5C-65C98B2B8B19}"/>
              </a:ext>
            </a:extLst>
          </p:cNvPr>
          <p:cNvSpPr>
            <a:spLocks noGrp="1"/>
          </p:cNvSpPr>
          <p:nvPr>
            <p:ph type="body" sz="quarter" idx="10"/>
          </p:nvPr>
        </p:nvSpPr>
        <p:spPr>
          <a:xfrm>
            <a:off x="839788" y="1850054"/>
            <a:ext cx="7842250" cy="3979863"/>
          </a:xfrm>
        </p:spPr>
        <p:txBody>
          <a:bodyPr>
            <a:normAutofit/>
          </a:bodyPr>
          <a:lstStyle>
            <a:lvl1pPr marL="514350" indent="-514350">
              <a:lnSpc>
                <a:spcPct val="200000"/>
              </a:lnSpc>
              <a:buClr>
                <a:schemeClr val="tx2"/>
              </a:buClr>
              <a:buSzPct val="200000"/>
              <a:buFont typeface="+mj-lt"/>
              <a:buAutoNum type="arabicPeriod"/>
              <a:defRPr sz="2400"/>
            </a:lvl1pPr>
          </a:lstStyle>
          <a:p>
            <a:pPr lvl="0"/>
            <a:r>
              <a:rPr lang="en-US"/>
              <a:t>Edit Master text styles</a:t>
            </a:r>
          </a:p>
        </p:txBody>
      </p:sp>
      <p:sp>
        <p:nvSpPr>
          <p:cNvPr id="5" name="TextBox 4">
            <a:extLst>
              <a:ext uri="{FF2B5EF4-FFF2-40B4-BE49-F238E27FC236}">
                <a16:creationId xmlns:a16="http://schemas.microsoft.com/office/drawing/2014/main" id="{BD56D290-F3E9-914A-B6E6-9773576BFBFC}"/>
              </a:ext>
            </a:extLst>
          </p:cNvPr>
          <p:cNvSpPr txBox="1"/>
          <p:nvPr userDrawn="1"/>
        </p:nvSpPr>
        <p:spPr>
          <a:xfrm>
            <a:off x="839788" y="645459"/>
            <a:ext cx="7842250" cy="830997"/>
          </a:xfrm>
          <a:prstGeom prst="rect">
            <a:avLst/>
          </a:prstGeom>
          <a:noFill/>
        </p:spPr>
        <p:txBody>
          <a:bodyPr wrap="square" rtlCol="0">
            <a:spAutoFit/>
          </a:bodyPr>
          <a:lstStyle/>
          <a:p>
            <a:r>
              <a:rPr lang="en-US" sz="4800" spc="600" dirty="0">
                <a:solidFill>
                  <a:srgbClr val="E8118A"/>
                </a:solidFill>
                <a:latin typeface="Museo Sans 900" panose="02000000000000000000" pitchFamily="2" charset="77"/>
              </a:rPr>
              <a:t>AGENDA</a:t>
            </a:r>
          </a:p>
        </p:txBody>
      </p:sp>
      <p:sp>
        <p:nvSpPr>
          <p:cNvPr id="6" name="TextBox 5">
            <a:extLst>
              <a:ext uri="{FF2B5EF4-FFF2-40B4-BE49-F238E27FC236}">
                <a16:creationId xmlns:a16="http://schemas.microsoft.com/office/drawing/2014/main" id="{894A92F5-625D-2C4F-87A2-C1D725F747ED}"/>
              </a:ext>
            </a:extLst>
          </p:cNvPr>
          <p:cNvSpPr txBox="1"/>
          <p:nvPr userDrawn="1"/>
        </p:nvSpPr>
        <p:spPr>
          <a:xfrm>
            <a:off x="9049871" y="6333565"/>
            <a:ext cx="2017058" cy="276999"/>
          </a:xfrm>
          <a:prstGeom prst="rect">
            <a:avLst/>
          </a:prstGeom>
          <a:noFill/>
        </p:spPr>
        <p:txBody>
          <a:bodyPr wrap="square" rtlCol="0">
            <a:spAutoFit/>
          </a:bodyPr>
          <a:lstStyle/>
          <a:p>
            <a:pPr algn="ctr"/>
            <a:r>
              <a:rPr lang="en-US" sz="1200" dirty="0">
                <a:latin typeface="Museo Sans 100" panose="02000000000000000000" pitchFamily="2" charset="77"/>
              </a:rPr>
              <a:t>#DEATHVSDATASCIENCE</a:t>
            </a:r>
          </a:p>
        </p:txBody>
      </p:sp>
    </p:spTree>
    <p:extLst>
      <p:ext uri="{BB962C8B-B14F-4D97-AF65-F5344CB8AC3E}">
        <p14:creationId xmlns:p14="http://schemas.microsoft.com/office/powerpoint/2010/main" val="15778442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6" name="Title 1"/>
          <p:cNvSpPr>
            <a:spLocks noGrp="1"/>
          </p:cNvSpPr>
          <p:nvPr>
            <p:ph type="title"/>
          </p:nvPr>
        </p:nvSpPr>
        <p:spPr>
          <a:xfrm>
            <a:off x="838200" y="409860"/>
            <a:ext cx="10515600" cy="793308"/>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2442858"/>
            <a:ext cx="2522669" cy="3734105"/>
          </a:xfrm>
        </p:spPr>
        <p:txBody>
          <a:bodyPr>
            <a:normAutofit/>
          </a:bodyPr>
          <a:lstStyle>
            <a:lvl1pPr>
              <a:defRPr sz="1200"/>
            </a:lvl1pPr>
            <a:lvl2pPr>
              <a:defRPr sz="1800"/>
            </a:lvl2pPr>
            <a:lvl3pPr>
              <a:defRPr sz="1600"/>
            </a:lvl3pPr>
            <a:lvl4pPr>
              <a:defRPr sz="1400"/>
            </a:lvl4pPr>
            <a:lvl5pPr>
              <a:defRPr sz="1400"/>
            </a:lvl5pPr>
          </a:lstStyle>
          <a:p>
            <a:pPr lvl="0"/>
            <a:r>
              <a:rPr lang="en-US"/>
              <a:t>Edit Master text styles</a:t>
            </a:r>
          </a:p>
        </p:txBody>
      </p:sp>
      <p:sp>
        <p:nvSpPr>
          <p:cNvPr id="8" name="Content Placeholder 3">
            <a:extLst>
              <a:ext uri="{FF2B5EF4-FFF2-40B4-BE49-F238E27FC236}">
                <a16:creationId xmlns:a16="http://schemas.microsoft.com/office/drawing/2014/main" id="{1C5CD3DB-9CEA-2E46-8C0F-5F08AD3189A1}"/>
              </a:ext>
            </a:extLst>
          </p:cNvPr>
          <p:cNvSpPr>
            <a:spLocks noGrp="1"/>
          </p:cNvSpPr>
          <p:nvPr>
            <p:ph sz="half" idx="10"/>
          </p:nvPr>
        </p:nvSpPr>
        <p:spPr>
          <a:xfrm>
            <a:off x="3502510" y="2442858"/>
            <a:ext cx="2522669" cy="3734105"/>
          </a:xfrm>
        </p:spPr>
        <p:txBody>
          <a:bodyPr>
            <a:normAutofit/>
          </a:bodyPr>
          <a:lstStyle>
            <a:lvl1pPr>
              <a:defRPr sz="1200"/>
            </a:lvl1pPr>
            <a:lvl2pPr>
              <a:defRPr sz="1800"/>
            </a:lvl2pPr>
            <a:lvl3pPr>
              <a:defRPr sz="1600"/>
            </a:lvl3pPr>
            <a:lvl4pPr>
              <a:defRPr sz="1400"/>
            </a:lvl4pPr>
            <a:lvl5pPr>
              <a:defRPr sz="1400"/>
            </a:lvl5pPr>
          </a:lstStyle>
          <a:p>
            <a:pPr lvl="0"/>
            <a:r>
              <a:rPr lang="en-US"/>
              <a:t>Edit Master text styles</a:t>
            </a:r>
          </a:p>
        </p:txBody>
      </p:sp>
      <p:sp>
        <p:nvSpPr>
          <p:cNvPr id="9" name="Content Placeholder 3">
            <a:extLst>
              <a:ext uri="{FF2B5EF4-FFF2-40B4-BE49-F238E27FC236}">
                <a16:creationId xmlns:a16="http://schemas.microsoft.com/office/drawing/2014/main" id="{1527BD4D-F190-3D4D-B37D-DCA9700056A0}"/>
              </a:ext>
            </a:extLst>
          </p:cNvPr>
          <p:cNvSpPr>
            <a:spLocks noGrp="1"/>
          </p:cNvSpPr>
          <p:nvPr>
            <p:ph sz="half" idx="11"/>
          </p:nvPr>
        </p:nvSpPr>
        <p:spPr>
          <a:xfrm>
            <a:off x="6166819" y="2442858"/>
            <a:ext cx="2522669" cy="3734105"/>
          </a:xfrm>
        </p:spPr>
        <p:txBody>
          <a:bodyPr>
            <a:normAutofit/>
          </a:bodyPr>
          <a:lstStyle>
            <a:lvl1pPr>
              <a:defRPr sz="1200"/>
            </a:lvl1pPr>
            <a:lvl2pPr marL="457200" indent="0">
              <a:buNone/>
              <a:defRPr sz="1800"/>
            </a:lvl2pPr>
            <a:lvl3pPr>
              <a:defRPr sz="1600"/>
            </a:lvl3pPr>
            <a:lvl4pPr>
              <a:defRPr sz="1400"/>
            </a:lvl4pPr>
            <a:lvl5pPr>
              <a:defRPr sz="1400"/>
            </a:lvl5pPr>
          </a:lstStyle>
          <a:p>
            <a:pPr lvl="0"/>
            <a:r>
              <a:rPr lang="en-US"/>
              <a:t>Edit Master text styles</a:t>
            </a:r>
          </a:p>
        </p:txBody>
      </p:sp>
      <p:sp>
        <p:nvSpPr>
          <p:cNvPr id="10" name="Content Placeholder 3">
            <a:extLst>
              <a:ext uri="{FF2B5EF4-FFF2-40B4-BE49-F238E27FC236}">
                <a16:creationId xmlns:a16="http://schemas.microsoft.com/office/drawing/2014/main" id="{FC3429E1-8D4C-2940-8173-EDF759DA9B54}"/>
              </a:ext>
            </a:extLst>
          </p:cNvPr>
          <p:cNvSpPr>
            <a:spLocks noGrp="1"/>
          </p:cNvSpPr>
          <p:nvPr>
            <p:ph sz="half" idx="12"/>
          </p:nvPr>
        </p:nvSpPr>
        <p:spPr>
          <a:xfrm>
            <a:off x="838200" y="1446837"/>
            <a:ext cx="2522669" cy="358814"/>
          </a:xfrm>
        </p:spPr>
        <p:txBody>
          <a:bodyPr>
            <a:normAutofit/>
          </a:bodyPr>
          <a:lstStyle>
            <a:lvl1pPr marL="0" indent="0">
              <a:buNone/>
              <a:defRPr sz="1400">
                <a:latin typeface="Museo Sans 900" panose="02000000000000000000" pitchFamily="2" charset="77"/>
              </a:defRPr>
            </a:lvl1pPr>
            <a:lvl2pPr marL="457200" indent="0">
              <a:buNone/>
              <a:defRPr sz="1800"/>
            </a:lvl2pPr>
            <a:lvl3pPr>
              <a:defRPr sz="1600"/>
            </a:lvl3pPr>
            <a:lvl4pPr>
              <a:defRPr sz="1400"/>
            </a:lvl4pPr>
            <a:lvl5pPr>
              <a:defRPr sz="1400"/>
            </a:lvl5pPr>
          </a:lstStyle>
          <a:p>
            <a:pPr lvl="0"/>
            <a:r>
              <a:rPr lang="en-US"/>
              <a:t>Edit Master text styles</a:t>
            </a:r>
          </a:p>
        </p:txBody>
      </p:sp>
      <p:sp>
        <p:nvSpPr>
          <p:cNvPr id="13" name="Content Placeholder 3">
            <a:extLst>
              <a:ext uri="{FF2B5EF4-FFF2-40B4-BE49-F238E27FC236}">
                <a16:creationId xmlns:a16="http://schemas.microsoft.com/office/drawing/2014/main" id="{8E71B1E7-DDDE-514B-91AF-4C5D7DCEFA28}"/>
              </a:ext>
            </a:extLst>
          </p:cNvPr>
          <p:cNvSpPr>
            <a:spLocks noGrp="1"/>
          </p:cNvSpPr>
          <p:nvPr>
            <p:ph sz="half" idx="13"/>
          </p:nvPr>
        </p:nvSpPr>
        <p:spPr>
          <a:xfrm>
            <a:off x="3502510" y="1446837"/>
            <a:ext cx="2522669" cy="358814"/>
          </a:xfrm>
        </p:spPr>
        <p:txBody>
          <a:bodyPr>
            <a:normAutofit/>
          </a:bodyPr>
          <a:lstStyle>
            <a:lvl1pPr marL="0" indent="0">
              <a:buNone/>
              <a:defRPr sz="1400">
                <a:latin typeface="Museo Sans 900" panose="02000000000000000000" pitchFamily="2" charset="77"/>
              </a:defRPr>
            </a:lvl1pPr>
            <a:lvl2pPr marL="457200" indent="0">
              <a:buNone/>
              <a:defRPr sz="1800"/>
            </a:lvl2pPr>
            <a:lvl3pPr>
              <a:defRPr sz="1600"/>
            </a:lvl3pPr>
            <a:lvl4pPr>
              <a:defRPr sz="1400"/>
            </a:lvl4pPr>
            <a:lvl5pPr>
              <a:defRPr sz="1400"/>
            </a:lvl5pPr>
          </a:lstStyle>
          <a:p>
            <a:pPr lvl="0"/>
            <a:r>
              <a:rPr lang="en-US"/>
              <a:t>Edit Master text styles</a:t>
            </a:r>
          </a:p>
        </p:txBody>
      </p:sp>
      <p:sp>
        <p:nvSpPr>
          <p:cNvPr id="14" name="Content Placeholder 3">
            <a:extLst>
              <a:ext uri="{FF2B5EF4-FFF2-40B4-BE49-F238E27FC236}">
                <a16:creationId xmlns:a16="http://schemas.microsoft.com/office/drawing/2014/main" id="{D7A175A0-90F4-5349-8266-E984CAA88E48}"/>
              </a:ext>
            </a:extLst>
          </p:cNvPr>
          <p:cNvSpPr>
            <a:spLocks noGrp="1"/>
          </p:cNvSpPr>
          <p:nvPr>
            <p:ph sz="half" idx="14"/>
          </p:nvPr>
        </p:nvSpPr>
        <p:spPr>
          <a:xfrm>
            <a:off x="6166820" y="1446837"/>
            <a:ext cx="2522669" cy="358814"/>
          </a:xfrm>
        </p:spPr>
        <p:txBody>
          <a:bodyPr>
            <a:normAutofit/>
          </a:bodyPr>
          <a:lstStyle>
            <a:lvl1pPr marL="0" indent="0">
              <a:buNone/>
              <a:defRPr sz="1400">
                <a:latin typeface="Museo Sans 900" panose="02000000000000000000" pitchFamily="2" charset="77"/>
              </a:defRPr>
            </a:lvl1pPr>
            <a:lvl2pPr marL="457200" indent="0">
              <a:buNone/>
              <a:defRPr sz="1800"/>
            </a:lvl2pPr>
            <a:lvl3pPr>
              <a:defRPr sz="1600"/>
            </a:lvl3pPr>
            <a:lvl4pPr>
              <a:defRPr sz="1400"/>
            </a:lvl4pPr>
            <a:lvl5pPr>
              <a:defRPr sz="1400"/>
            </a:lvl5pPr>
          </a:lstStyle>
          <a:p>
            <a:pPr lvl="0"/>
            <a:r>
              <a:rPr lang="en-US"/>
              <a:t>Edit Master text styles</a:t>
            </a:r>
          </a:p>
        </p:txBody>
      </p:sp>
      <p:cxnSp>
        <p:nvCxnSpPr>
          <p:cNvPr id="3" name="Straight Connector 2">
            <a:extLst>
              <a:ext uri="{FF2B5EF4-FFF2-40B4-BE49-F238E27FC236}">
                <a16:creationId xmlns:a16="http://schemas.microsoft.com/office/drawing/2014/main" id="{F380FFFF-0894-824B-B889-8C6ED4B4E8D0}"/>
              </a:ext>
            </a:extLst>
          </p:cNvPr>
          <p:cNvCxnSpPr>
            <a:cxnSpLocks/>
          </p:cNvCxnSpPr>
          <p:nvPr userDrawn="1"/>
        </p:nvCxnSpPr>
        <p:spPr>
          <a:xfrm>
            <a:off x="838200" y="1932971"/>
            <a:ext cx="2522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C97A71-4FC1-B54D-9F71-B38A605CC658}"/>
              </a:ext>
            </a:extLst>
          </p:cNvPr>
          <p:cNvCxnSpPr>
            <a:cxnSpLocks/>
          </p:cNvCxnSpPr>
          <p:nvPr userDrawn="1"/>
        </p:nvCxnSpPr>
        <p:spPr>
          <a:xfrm>
            <a:off x="3502510" y="1932971"/>
            <a:ext cx="2522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A44D55-9799-EB40-95DC-FE1DB9E20DFF}"/>
              </a:ext>
            </a:extLst>
          </p:cNvPr>
          <p:cNvCxnSpPr>
            <a:cxnSpLocks/>
          </p:cNvCxnSpPr>
          <p:nvPr userDrawn="1"/>
        </p:nvCxnSpPr>
        <p:spPr>
          <a:xfrm>
            <a:off x="6166820" y="1932971"/>
            <a:ext cx="252266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Content Placeholder 3">
            <a:extLst>
              <a:ext uri="{FF2B5EF4-FFF2-40B4-BE49-F238E27FC236}">
                <a16:creationId xmlns:a16="http://schemas.microsoft.com/office/drawing/2014/main" id="{4D9B0FEA-8153-C945-8ACB-CA6739798778}"/>
              </a:ext>
            </a:extLst>
          </p:cNvPr>
          <p:cNvSpPr>
            <a:spLocks noGrp="1"/>
          </p:cNvSpPr>
          <p:nvPr>
            <p:ph sz="half" idx="15"/>
          </p:nvPr>
        </p:nvSpPr>
        <p:spPr>
          <a:xfrm>
            <a:off x="8831131" y="2442858"/>
            <a:ext cx="2522669" cy="3734105"/>
          </a:xfrm>
        </p:spPr>
        <p:txBody>
          <a:bodyPr>
            <a:normAutofit/>
          </a:bodyPr>
          <a:lstStyle>
            <a:lvl1pPr>
              <a:defRPr sz="1200"/>
            </a:lvl1pPr>
            <a:lvl2pPr marL="457200" indent="0">
              <a:buNone/>
              <a:defRPr sz="1800"/>
            </a:lvl2pPr>
            <a:lvl3pPr>
              <a:defRPr sz="1600"/>
            </a:lvl3pPr>
            <a:lvl4pPr>
              <a:defRPr sz="1400"/>
            </a:lvl4pPr>
            <a:lvl5pPr>
              <a:defRPr sz="1400"/>
            </a:lvl5pPr>
          </a:lstStyle>
          <a:p>
            <a:pPr lvl="0"/>
            <a:r>
              <a:rPr lang="en-US"/>
              <a:t>Edit Master text styles</a:t>
            </a:r>
          </a:p>
        </p:txBody>
      </p:sp>
      <p:sp>
        <p:nvSpPr>
          <p:cNvPr id="23" name="Content Placeholder 3">
            <a:extLst>
              <a:ext uri="{FF2B5EF4-FFF2-40B4-BE49-F238E27FC236}">
                <a16:creationId xmlns:a16="http://schemas.microsoft.com/office/drawing/2014/main" id="{C1E4C4F7-1523-0347-A152-F5AE86469626}"/>
              </a:ext>
            </a:extLst>
          </p:cNvPr>
          <p:cNvSpPr>
            <a:spLocks noGrp="1"/>
          </p:cNvSpPr>
          <p:nvPr>
            <p:ph sz="half" idx="16"/>
          </p:nvPr>
        </p:nvSpPr>
        <p:spPr>
          <a:xfrm>
            <a:off x="8831131" y="1446837"/>
            <a:ext cx="2522669" cy="358814"/>
          </a:xfrm>
        </p:spPr>
        <p:txBody>
          <a:bodyPr>
            <a:normAutofit/>
          </a:bodyPr>
          <a:lstStyle>
            <a:lvl1pPr marL="0" indent="0">
              <a:buNone/>
              <a:defRPr sz="1400">
                <a:latin typeface="Museo Sans 900" panose="02000000000000000000" pitchFamily="2" charset="77"/>
              </a:defRPr>
            </a:lvl1pPr>
            <a:lvl2pPr marL="457200" indent="0">
              <a:buNone/>
              <a:defRPr sz="1800"/>
            </a:lvl2pPr>
            <a:lvl3pPr>
              <a:defRPr sz="1600"/>
            </a:lvl3pPr>
            <a:lvl4pPr>
              <a:defRPr sz="1400"/>
            </a:lvl4pPr>
            <a:lvl5pPr>
              <a:defRPr sz="1400"/>
            </a:lvl5pPr>
          </a:lstStyle>
          <a:p>
            <a:pPr lvl="0"/>
            <a:r>
              <a:rPr lang="en-US"/>
              <a:t>Edit Master text styles</a:t>
            </a:r>
          </a:p>
        </p:txBody>
      </p:sp>
      <p:cxnSp>
        <p:nvCxnSpPr>
          <p:cNvPr id="24" name="Straight Connector 23">
            <a:extLst>
              <a:ext uri="{FF2B5EF4-FFF2-40B4-BE49-F238E27FC236}">
                <a16:creationId xmlns:a16="http://schemas.microsoft.com/office/drawing/2014/main" id="{3764A691-0B36-414B-95E8-BC53F7D6247A}"/>
              </a:ext>
            </a:extLst>
          </p:cNvPr>
          <p:cNvCxnSpPr>
            <a:cxnSpLocks/>
          </p:cNvCxnSpPr>
          <p:nvPr userDrawn="1"/>
        </p:nvCxnSpPr>
        <p:spPr>
          <a:xfrm>
            <a:off x="8831130" y="1932971"/>
            <a:ext cx="25226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1762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9140" y="457200"/>
            <a:ext cx="11435642" cy="683111"/>
          </a:xfrm>
        </p:spPr>
        <p:txBody>
          <a:bodyPr anchor="ctr"/>
          <a:lstStyle>
            <a:lvl1pPr>
              <a:defRPr sz="3200">
                <a:solidFill>
                  <a:schemeClr val="accent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23DA800-5628-A741-9EF4-FB4339B25745}"/>
              </a:ext>
            </a:extLst>
          </p:cNvPr>
          <p:cNvSpPr/>
          <p:nvPr userDrawn="1"/>
        </p:nvSpPr>
        <p:spPr>
          <a:xfrm>
            <a:off x="367847" y="1936376"/>
            <a:ext cx="2754911"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C7B086-C909-464B-AC9D-43DFAB196F6B}"/>
              </a:ext>
            </a:extLst>
          </p:cNvPr>
          <p:cNvSpPr/>
          <p:nvPr userDrawn="1"/>
        </p:nvSpPr>
        <p:spPr>
          <a:xfrm>
            <a:off x="3261855" y="1936376"/>
            <a:ext cx="2754911"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9C37D2A-45DB-394C-955F-326B865C8617}"/>
              </a:ext>
            </a:extLst>
          </p:cNvPr>
          <p:cNvSpPr/>
          <p:nvPr userDrawn="1"/>
        </p:nvSpPr>
        <p:spPr>
          <a:xfrm>
            <a:off x="6155863" y="1936376"/>
            <a:ext cx="2754911"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BD066B-DC77-4345-86E6-0986D0E70D64}"/>
              </a:ext>
            </a:extLst>
          </p:cNvPr>
          <p:cNvSpPr/>
          <p:nvPr userDrawn="1"/>
        </p:nvSpPr>
        <p:spPr>
          <a:xfrm>
            <a:off x="9049871" y="1936376"/>
            <a:ext cx="2754911"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E46DCE2-5DBB-5442-A9D0-981258B1E09F}"/>
              </a:ext>
            </a:extLst>
          </p:cNvPr>
          <p:cNvSpPr>
            <a:spLocks noGrp="1"/>
          </p:cNvSpPr>
          <p:nvPr>
            <p:ph sz="quarter" idx="11"/>
          </p:nvPr>
        </p:nvSpPr>
        <p:spPr>
          <a:xfrm>
            <a:off x="508601" y="2098667"/>
            <a:ext cx="2463200" cy="3441521"/>
          </a:xfrm>
        </p:spPr>
        <p:txBody>
          <a:bodyPr>
            <a:normAutofit/>
          </a:bodyPr>
          <a:lstStyle>
            <a:lvl1pPr>
              <a:defRPr sz="1600"/>
            </a:lvl1pPr>
          </a:lstStyle>
          <a:p>
            <a:pPr lvl="0"/>
            <a:r>
              <a:rPr lang="en-US"/>
              <a:t>Edit Master text styles</a:t>
            </a:r>
          </a:p>
        </p:txBody>
      </p:sp>
      <p:sp>
        <p:nvSpPr>
          <p:cNvPr id="9" name="Content Placeholder 3">
            <a:extLst>
              <a:ext uri="{FF2B5EF4-FFF2-40B4-BE49-F238E27FC236}">
                <a16:creationId xmlns:a16="http://schemas.microsoft.com/office/drawing/2014/main" id="{24CF6615-8AB3-D947-9CDC-98167E3B960B}"/>
              </a:ext>
            </a:extLst>
          </p:cNvPr>
          <p:cNvSpPr>
            <a:spLocks noGrp="1"/>
          </p:cNvSpPr>
          <p:nvPr>
            <p:ph sz="quarter" idx="12"/>
          </p:nvPr>
        </p:nvSpPr>
        <p:spPr>
          <a:xfrm>
            <a:off x="3399719" y="2098667"/>
            <a:ext cx="2463200" cy="3441521"/>
          </a:xfrm>
        </p:spPr>
        <p:txBody>
          <a:bodyPr>
            <a:normAutofit/>
          </a:bodyPr>
          <a:lstStyle>
            <a:lvl1pPr>
              <a:defRPr sz="1600"/>
            </a:lvl1pPr>
          </a:lstStyle>
          <a:p>
            <a:pPr lvl="0"/>
            <a:r>
              <a:rPr lang="en-US"/>
              <a:t>Edit Master text styles</a:t>
            </a:r>
          </a:p>
        </p:txBody>
      </p:sp>
      <p:sp>
        <p:nvSpPr>
          <p:cNvPr id="10" name="Content Placeholder 3">
            <a:extLst>
              <a:ext uri="{FF2B5EF4-FFF2-40B4-BE49-F238E27FC236}">
                <a16:creationId xmlns:a16="http://schemas.microsoft.com/office/drawing/2014/main" id="{61DBFC70-BB51-7842-8115-CE3FA12B9F52}"/>
              </a:ext>
            </a:extLst>
          </p:cNvPr>
          <p:cNvSpPr>
            <a:spLocks noGrp="1"/>
          </p:cNvSpPr>
          <p:nvPr>
            <p:ph sz="quarter" idx="13"/>
          </p:nvPr>
        </p:nvSpPr>
        <p:spPr>
          <a:xfrm>
            <a:off x="6301718" y="2098667"/>
            <a:ext cx="2463200" cy="3441521"/>
          </a:xfrm>
        </p:spPr>
        <p:txBody>
          <a:bodyPr>
            <a:normAutofit/>
          </a:bodyPr>
          <a:lstStyle>
            <a:lvl1pPr>
              <a:defRPr sz="1600"/>
            </a:lvl1pPr>
          </a:lstStyle>
          <a:p>
            <a:pPr lvl="0"/>
            <a:r>
              <a:rPr lang="en-US"/>
              <a:t>Edit Master text styles</a:t>
            </a:r>
          </a:p>
        </p:txBody>
      </p:sp>
      <p:sp>
        <p:nvSpPr>
          <p:cNvPr id="11" name="Content Placeholder 3">
            <a:extLst>
              <a:ext uri="{FF2B5EF4-FFF2-40B4-BE49-F238E27FC236}">
                <a16:creationId xmlns:a16="http://schemas.microsoft.com/office/drawing/2014/main" id="{CF9C12B6-DB8B-5C4A-A888-5B8E3C89E4B6}"/>
              </a:ext>
            </a:extLst>
          </p:cNvPr>
          <p:cNvSpPr>
            <a:spLocks noGrp="1"/>
          </p:cNvSpPr>
          <p:nvPr>
            <p:ph sz="quarter" idx="14"/>
          </p:nvPr>
        </p:nvSpPr>
        <p:spPr>
          <a:xfrm>
            <a:off x="9195726" y="2098667"/>
            <a:ext cx="2463200" cy="3441521"/>
          </a:xfrm>
        </p:spPr>
        <p:txBody>
          <a:bodyPr>
            <a:normAutofit/>
          </a:bodyPr>
          <a:lstStyle>
            <a:lvl1pPr>
              <a:defRPr sz="1600"/>
            </a:lvl1pPr>
          </a:lstStyle>
          <a:p>
            <a:pPr lvl="0"/>
            <a:r>
              <a:rPr lang="en-US"/>
              <a:t>Edit Master text styles</a:t>
            </a:r>
          </a:p>
        </p:txBody>
      </p:sp>
    </p:spTree>
    <p:extLst>
      <p:ext uri="{BB962C8B-B14F-4D97-AF65-F5344CB8AC3E}">
        <p14:creationId xmlns:p14="http://schemas.microsoft.com/office/powerpoint/2010/main" val="39332633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9140" y="457200"/>
            <a:ext cx="11435642" cy="683111"/>
          </a:xfrm>
        </p:spPr>
        <p:txBody>
          <a:bodyPr anchor="ctr"/>
          <a:lstStyle>
            <a:lvl1pPr>
              <a:defRPr sz="3200">
                <a:solidFill>
                  <a:schemeClr val="accent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E23DA800-5628-A741-9EF4-FB4339B25745}"/>
              </a:ext>
            </a:extLst>
          </p:cNvPr>
          <p:cNvSpPr/>
          <p:nvPr userDrawn="1"/>
        </p:nvSpPr>
        <p:spPr>
          <a:xfrm>
            <a:off x="367847" y="1936376"/>
            <a:ext cx="2754911"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C7B086-C909-464B-AC9D-43DFAB196F6B}"/>
              </a:ext>
            </a:extLst>
          </p:cNvPr>
          <p:cNvSpPr/>
          <p:nvPr userDrawn="1"/>
        </p:nvSpPr>
        <p:spPr>
          <a:xfrm>
            <a:off x="3261855" y="1936376"/>
            <a:ext cx="2754911"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9C37D2A-45DB-394C-955F-326B865C8617}"/>
              </a:ext>
            </a:extLst>
          </p:cNvPr>
          <p:cNvSpPr/>
          <p:nvPr userDrawn="1"/>
        </p:nvSpPr>
        <p:spPr>
          <a:xfrm>
            <a:off x="6155863" y="1936376"/>
            <a:ext cx="2754911"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BD066B-DC77-4345-86E6-0986D0E70D64}"/>
              </a:ext>
            </a:extLst>
          </p:cNvPr>
          <p:cNvSpPr/>
          <p:nvPr userDrawn="1"/>
        </p:nvSpPr>
        <p:spPr>
          <a:xfrm>
            <a:off x="9049871" y="1936376"/>
            <a:ext cx="2754911" cy="3724836"/>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E46DCE2-5DBB-5442-A9D0-981258B1E09F}"/>
              </a:ext>
            </a:extLst>
          </p:cNvPr>
          <p:cNvSpPr>
            <a:spLocks noGrp="1"/>
          </p:cNvSpPr>
          <p:nvPr>
            <p:ph sz="quarter" idx="11"/>
          </p:nvPr>
        </p:nvSpPr>
        <p:spPr>
          <a:xfrm>
            <a:off x="508601" y="2904565"/>
            <a:ext cx="2463200" cy="2635623"/>
          </a:xfrm>
        </p:spPr>
        <p:txBody>
          <a:bodyPr>
            <a:normAutofit/>
          </a:bodyPr>
          <a:lstStyle>
            <a:lvl1pPr>
              <a:defRPr sz="1600"/>
            </a:lvl1pPr>
          </a:lstStyle>
          <a:p>
            <a:pPr lvl="0"/>
            <a:r>
              <a:rPr lang="en-US"/>
              <a:t>Edit Master text styles</a:t>
            </a:r>
          </a:p>
        </p:txBody>
      </p:sp>
      <p:sp>
        <p:nvSpPr>
          <p:cNvPr id="9" name="Content Placeholder 3">
            <a:extLst>
              <a:ext uri="{FF2B5EF4-FFF2-40B4-BE49-F238E27FC236}">
                <a16:creationId xmlns:a16="http://schemas.microsoft.com/office/drawing/2014/main" id="{24CF6615-8AB3-D947-9CDC-98167E3B960B}"/>
              </a:ext>
            </a:extLst>
          </p:cNvPr>
          <p:cNvSpPr>
            <a:spLocks noGrp="1"/>
          </p:cNvSpPr>
          <p:nvPr>
            <p:ph sz="quarter" idx="12"/>
          </p:nvPr>
        </p:nvSpPr>
        <p:spPr>
          <a:xfrm>
            <a:off x="3399719" y="2904565"/>
            <a:ext cx="2463200" cy="2635623"/>
          </a:xfrm>
        </p:spPr>
        <p:txBody>
          <a:bodyPr>
            <a:normAutofit/>
          </a:bodyPr>
          <a:lstStyle>
            <a:lvl1pPr>
              <a:defRPr sz="1600"/>
            </a:lvl1pPr>
          </a:lstStyle>
          <a:p>
            <a:pPr lvl="0"/>
            <a:r>
              <a:rPr lang="en-US"/>
              <a:t>Edit Master text styles</a:t>
            </a:r>
          </a:p>
        </p:txBody>
      </p:sp>
      <p:sp>
        <p:nvSpPr>
          <p:cNvPr id="10" name="Content Placeholder 3">
            <a:extLst>
              <a:ext uri="{FF2B5EF4-FFF2-40B4-BE49-F238E27FC236}">
                <a16:creationId xmlns:a16="http://schemas.microsoft.com/office/drawing/2014/main" id="{61DBFC70-BB51-7842-8115-CE3FA12B9F52}"/>
              </a:ext>
            </a:extLst>
          </p:cNvPr>
          <p:cNvSpPr>
            <a:spLocks noGrp="1"/>
          </p:cNvSpPr>
          <p:nvPr>
            <p:ph sz="quarter" idx="13"/>
          </p:nvPr>
        </p:nvSpPr>
        <p:spPr>
          <a:xfrm>
            <a:off x="6301718" y="2904565"/>
            <a:ext cx="2463200" cy="2635623"/>
          </a:xfrm>
        </p:spPr>
        <p:txBody>
          <a:bodyPr>
            <a:normAutofit/>
          </a:bodyPr>
          <a:lstStyle>
            <a:lvl1pPr>
              <a:defRPr sz="1600"/>
            </a:lvl1pPr>
          </a:lstStyle>
          <a:p>
            <a:pPr lvl="0"/>
            <a:r>
              <a:rPr lang="en-US"/>
              <a:t>Edit Master text styles</a:t>
            </a:r>
          </a:p>
        </p:txBody>
      </p:sp>
      <p:sp>
        <p:nvSpPr>
          <p:cNvPr id="11" name="Content Placeholder 3">
            <a:extLst>
              <a:ext uri="{FF2B5EF4-FFF2-40B4-BE49-F238E27FC236}">
                <a16:creationId xmlns:a16="http://schemas.microsoft.com/office/drawing/2014/main" id="{CF9C12B6-DB8B-5C4A-A888-5B8E3C89E4B6}"/>
              </a:ext>
            </a:extLst>
          </p:cNvPr>
          <p:cNvSpPr>
            <a:spLocks noGrp="1"/>
          </p:cNvSpPr>
          <p:nvPr>
            <p:ph sz="quarter" idx="14"/>
          </p:nvPr>
        </p:nvSpPr>
        <p:spPr>
          <a:xfrm>
            <a:off x="9195726" y="2904565"/>
            <a:ext cx="2463200" cy="2635623"/>
          </a:xfrm>
        </p:spPr>
        <p:txBody>
          <a:bodyPr>
            <a:normAutofit/>
          </a:bodyPr>
          <a:lstStyle>
            <a:lvl1pPr>
              <a:defRPr sz="1600"/>
            </a:lvl1pPr>
          </a:lstStyle>
          <a:p>
            <a:pPr lvl="0"/>
            <a:r>
              <a:rPr lang="en-US"/>
              <a:t>Edit Master text styles</a:t>
            </a:r>
          </a:p>
        </p:txBody>
      </p:sp>
      <p:sp>
        <p:nvSpPr>
          <p:cNvPr id="12" name="Content Placeholder 3">
            <a:extLst>
              <a:ext uri="{FF2B5EF4-FFF2-40B4-BE49-F238E27FC236}">
                <a16:creationId xmlns:a16="http://schemas.microsoft.com/office/drawing/2014/main" id="{89723D2D-66C4-FD4B-BFAB-4BEB43603469}"/>
              </a:ext>
            </a:extLst>
          </p:cNvPr>
          <p:cNvSpPr>
            <a:spLocks noGrp="1"/>
          </p:cNvSpPr>
          <p:nvPr>
            <p:ph sz="quarter" idx="15"/>
          </p:nvPr>
        </p:nvSpPr>
        <p:spPr>
          <a:xfrm>
            <a:off x="508601" y="2111188"/>
            <a:ext cx="2463200" cy="672353"/>
          </a:xfrm>
        </p:spPr>
        <p:txBody>
          <a:bodyPr>
            <a:normAutofit/>
          </a:bodyPr>
          <a:lstStyle>
            <a:lvl1pPr marL="0" indent="0">
              <a:buNone/>
              <a:defRPr sz="1800">
                <a:latin typeface="Museo Sans 700" panose="02000000000000000000" pitchFamily="2" charset="77"/>
              </a:defRPr>
            </a:lvl1pPr>
          </a:lstStyle>
          <a:p>
            <a:pPr lvl="0"/>
            <a:r>
              <a:rPr lang="en-US"/>
              <a:t>Edit Master text styles</a:t>
            </a:r>
          </a:p>
        </p:txBody>
      </p:sp>
      <p:sp>
        <p:nvSpPr>
          <p:cNvPr id="13" name="Content Placeholder 3">
            <a:extLst>
              <a:ext uri="{FF2B5EF4-FFF2-40B4-BE49-F238E27FC236}">
                <a16:creationId xmlns:a16="http://schemas.microsoft.com/office/drawing/2014/main" id="{627DEA6E-BDD9-E642-8E45-8719DEE4E859}"/>
              </a:ext>
            </a:extLst>
          </p:cNvPr>
          <p:cNvSpPr>
            <a:spLocks noGrp="1"/>
          </p:cNvSpPr>
          <p:nvPr>
            <p:ph sz="quarter" idx="16"/>
          </p:nvPr>
        </p:nvSpPr>
        <p:spPr>
          <a:xfrm>
            <a:off x="3399719" y="2111188"/>
            <a:ext cx="2463200" cy="672353"/>
          </a:xfrm>
        </p:spPr>
        <p:txBody>
          <a:bodyPr>
            <a:normAutofit/>
          </a:bodyPr>
          <a:lstStyle>
            <a:lvl1pPr marL="0" indent="0">
              <a:buNone/>
              <a:defRPr sz="1800">
                <a:latin typeface="Museo Sans 700" panose="02000000000000000000" pitchFamily="2" charset="77"/>
              </a:defRPr>
            </a:lvl1pPr>
          </a:lstStyle>
          <a:p>
            <a:pPr lvl="0"/>
            <a:r>
              <a:rPr lang="en-US"/>
              <a:t>Edit Master text styles</a:t>
            </a:r>
          </a:p>
        </p:txBody>
      </p:sp>
      <p:sp>
        <p:nvSpPr>
          <p:cNvPr id="14" name="Content Placeholder 3">
            <a:extLst>
              <a:ext uri="{FF2B5EF4-FFF2-40B4-BE49-F238E27FC236}">
                <a16:creationId xmlns:a16="http://schemas.microsoft.com/office/drawing/2014/main" id="{D183ABF8-5465-BF40-BC5E-6EAD86B4C229}"/>
              </a:ext>
            </a:extLst>
          </p:cNvPr>
          <p:cNvSpPr>
            <a:spLocks noGrp="1"/>
          </p:cNvSpPr>
          <p:nvPr>
            <p:ph sz="quarter" idx="17"/>
          </p:nvPr>
        </p:nvSpPr>
        <p:spPr>
          <a:xfrm>
            <a:off x="6301718" y="2111188"/>
            <a:ext cx="2463200" cy="672353"/>
          </a:xfrm>
        </p:spPr>
        <p:txBody>
          <a:bodyPr>
            <a:normAutofit/>
          </a:bodyPr>
          <a:lstStyle>
            <a:lvl1pPr marL="0" indent="0">
              <a:buNone/>
              <a:defRPr sz="1800">
                <a:latin typeface="Museo Sans 700" panose="02000000000000000000" pitchFamily="2" charset="77"/>
              </a:defRPr>
            </a:lvl1pPr>
          </a:lstStyle>
          <a:p>
            <a:pPr lvl="0"/>
            <a:r>
              <a:rPr lang="en-US"/>
              <a:t>Edit Master text styles</a:t>
            </a:r>
          </a:p>
        </p:txBody>
      </p:sp>
      <p:sp>
        <p:nvSpPr>
          <p:cNvPr id="15" name="Content Placeholder 3">
            <a:extLst>
              <a:ext uri="{FF2B5EF4-FFF2-40B4-BE49-F238E27FC236}">
                <a16:creationId xmlns:a16="http://schemas.microsoft.com/office/drawing/2014/main" id="{CF729BF4-8788-F646-90D8-25D8A409C247}"/>
              </a:ext>
            </a:extLst>
          </p:cNvPr>
          <p:cNvSpPr>
            <a:spLocks noGrp="1"/>
          </p:cNvSpPr>
          <p:nvPr>
            <p:ph sz="quarter" idx="18"/>
          </p:nvPr>
        </p:nvSpPr>
        <p:spPr>
          <a:xfrm>
            <a:off x="9195726" y="2111188"/>
            <a:ext cx="2463200" cy="672353"/>
          </a:xfrm>
        </p:spPr>
        <p:txBody>
          <a:bodyPr>
            <a:normAutofit/>
          </a:bodyPr>
          <a:lstStyle>
            <a:lvl1pPr marL="0" indent="0">
              <a:buNone/>
              <a:defRPr sz="1800">
                <a:latin typeface="Museo Sans 700" panose="02000000000000000000" pitchFamily="2" charset="77"/>
              </a:defRPr>
            </a:lvl1pPr>
          </a:lstStyle>
          <a:p>
            <a:pPr lvl="0"/>
            <a:r>
              <a:rPr lang="en-US"/>
              <a:t>Edit Master text styles</a:t>
            </a:r>
          </a:p>
        </p:txBody>
      </p:sp>
    </p:spTree>
    <p:extLst>
      <p:ext uri="{BB962C8B-B14F-4D97-AF65-F5344CB8AC3E}">
        <p14:creationId xmlns:p14="http://schemas.microsoft.com/office/powerpoint/2010/main" val="2845059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20865" b="15279"/>
          <a:stretch/>
        </p:blipFill>
        <p:spPr>
          <a:xfrm>
            <a:off x="0" y="2252921"/>
            <a:ext cx="4613053" cy="4605079"/>
          </a:xfrm>
          <a:prstGeom prst="rect">
            <a:avLst/>
          </a:prstGeom>
        </p:spPr>
      </p:pic>
      <p:sp>
        <p:nvSpPr>
          <p:cNvPr id="2" name="Title 1"/>
          <p:cNvSpPr>
            <a:spLocks noGrp="1"/>
          </p:cNvSpPr>
          <p:nvPr>
            <p:ph type="title"/>
          </p:nvPr>
        </p:nvSpPr>
        <p:spPr>
          <a:xfrm>
            <a:off x="838200" y="365125"/>
            <a:ext cx="10515600" cy="1325563"/>
          </a:xfrm>
        </p:spPr>
        <p:txBody>
          <a:bodyPr>
            <a:normAutofit/>
          </a:bodyPr>
          <a:lstStyle>
            <a:lvl1pPr>
              <a:defRPr sz="3600">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172200" y="1825625"/>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Title 1"/>
          <p:cNvSpPr>
            <a:spLocks noGrp="1"/>
          </p:cNvSpPr>
          <p:nvPr>
            <p:ph type="title"/>
          </p:nvPr>
        </p:nvSpPr>
        <p:spPr>
          <a:xfrm>
            <a:off x="2501462" y="409859"/>
            <a:ext cx="8852338" cy="3142391"/>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3731639"/>
            <a:ext cx="10515600" cy="2445323"/>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l="15714"/>
          <a:stretch/>
        </p:blipFill>
        <p:spPr>
          <a:xfrm>
            <a:off x="-1" y="575325"/>
            <a:ext cx="2060575" cy="299085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7072023" y="409859"/>
            <a:ext cx="4281776" cy="2115781"/>
          </a:xfrm>
        </p:spPr>
        <p:txBody>
          <a:bodyPr>
            <a:normAutofit/>
          </a:bodyPr>
          <a:lstStyle>
            <a:lvl1pPr>
              <a:defRPr sz="3600">
                <a:solidFill>
                  <a:schemeClr val="accent1"/>
                </a:solidFill>
              </a:defRPr>
            </a:lvl1pPr>
          </a:lstStyle>
          <a:p>
            <a:r>
              <a:rPr lang="en-US"/>
              <a:t>Click to edit Master title style</a:t>
            </a:r>
            <a:endParaRPr lang="en-US" dirty="0"/>
          </a:p>
        </p:txBody>
      </p:sp>
      <p:sp>
        <p:nvSpPr>
          <p:cNvPr id="7" name="Content Placeholder 3"/>
          <p:cNvSpPr>
            <a:spLocks noGrp="1"/>
          </p:cNvSpPr>
          <p:nvPr>
            <p:ph sz="half" idx="2"/>
          </p:nvPr>
        </p:nvSpPr>
        <p:spPr>
          <a:xfrm>
            <a:off x="838200" y="409859"/>
            <a:ext cx="5688724" cy="5767103"/>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7072023" y="3208549"/>
            <a:ext cx="4064124" cy="2204545"/>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9603828" y="3208548"/>
            <a:ext cx="2588172" cy="2204545"/>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C183C2-62E1-2148-8309-6511F615D132}"/>
              </a:ext>
            </a:extLst>
          </p:cNvPr>
          <p:cNvPicPr>
            <a:picLocks noChangeAspect="1"/>
          </p:cNvPicPr>
          <p:nvPr userDrawn="1"/>
        </p:nvPicPr>
        <p:blipFill>
          <a:blip r:embed="rId2"/>
          <a:stretch>
            <a:fillRect/>
          </a:stretch>
        </p:blipFill>
        <p:spPr>
          <a:xfrm>
            <a:off x="0" y="0"/>
            <a:ext cx="12192000" cy="3429000"/>
          </a:xfrm>
          <a:prstGeom prst="rect">
            <a:avLst/>
          </a:prstGeom>
          <a:solidFill>
            <a:schemeClr val="bg1">
              <a:alpha val="80000"/>
            </a:schemeClr>
          </a:solidFill>
        </p:spPr>
      </p:pic>
      <p:sp>
        <p:nvSpPr>
          <p:cNvPr id="5" name="TextBox 4">
            <a:extLst>
              <a:ext uri="{FF2B5EF4-FFF2-40B4-BE49-F238E27FC236}">
                <a16:creationId xmlns:a16="http://schemas.microsoft.com/office/drawing/2014/main" id="{2F3B2680-96FC-184C-A3CD-12A382D5576E}"/>
              </a:ext>
            </a:extLst>
          </p:cNvPr>
          <p:cNvSpPr txBox="1"/>
          <p:nvPr userDrawn="1"/>
        </p:nvSpPr>
        <p:spPr>
          <a:xfrm>
            <a:off x="4064033" y="1329779"/>
            <a:ext cx="4063934" cy="769441"/>
          </a:xfrm>
          <a:prstGeom prst="rect">
            <a:avLst/>
          </a:prstGeom>
          <a:noFill/>
        </p:spPr>
        <p:txBody>
          <a:bodyPr wrap="none" rtlCol="0">
            <a:spAutoFit/>
          </a:bodyPr>
          <a:lstStyle/>
          <a:p>
            <a:pPr algn="ctr"/>
            <a:r>
              <a:rPr lang="en-US" sz="4400" spc="600" dirty="0">
                <a:solidFill>
                  <a:schemeClr val="bg1"/>
                </a:solidFill>
                <a:latin typeface="Museo Sans 100" panose="02000000000000000000" pitchFamily="2" charset="77"/>
              </a:rPr>
              <a:t>THANK YOU</a:t>
            </a:r>
          </a:p>
        </p:txBody>
      </p:sp>
    </p:spTree>
    <p:extLst>
      <p:ext uri="{BB962C8B-B14F-4D97-AF65-F5344CB8AC3E}">
        <p14:creationId xmlns:p14="http://schemas.microsoft.com/office/powerpoint/2010/main" val="6911290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3B2680-96FC-184C-A3CD-12A382D5576E}"/>
              </a:ext>
            </a:extLst>
          </p:cNvPr>
          <p:cNvSpPr txBox="1"/>
          <p:nvPr userDrawn="1"/>
        </p:nvSpPr>
        <p:spPr>
          <a:xfrm>
            <a:off x="3976670" y="1329779"/>
            <a:ext cx="4238661" cy="769441"/>
          </a:xfrm>
          <a:prstGeom prst="rect">
            <a:avLst/>
          </a:prstGeom>
          <a:noFill/>
        </p:spPr>
        <p:txBody>
          <a:bodyPr wrap="none" rtlCol="0">
            <a:spAutoFit/>
          </a:bodyPr>
          <a:lstStyle/>
          <a:p>
            <a:pPr algn="ctr"/>
            <a:r>
              <a:rPr lang="en-US" sz="4400" spc="600" dirty="0">
                <a:solidFill>
                  <a:schemeClr val="accent1"/>
                </a:solidFill>
                <a:latin typeface="Museo Sans 900" panose="02000000000000000000" pitchFamily="2" charset="77"/>
              </a:rPr>
              <a:t>THANK YOU</a:t>
            </a:r>
          </a:p>
        </p:txBody>
      </p:sp>
      <p:pic>
        <p:nvPicPr>
          <p:cNvPr id="3" name="Picture 2">
            <a:extLst>
              <a:ext uri="{FF2B5EF4-FFF2-40B4-BE49-F238E27FC236}">
                <a16:creationId xmlns:a16="http://schemas.microsoft.com/office/drawing/2014/main" id="{4881670F-2489-034B-9925-F8F5A9B148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71500"/>
            <a:ext cx="12192000" cy="6286500"/>
          </a:xfrm>
          <a:prstGeom prst="rect">
            <a:avLst/>
          </a:prstGeom>
        </p:spPr>
      </p:pic>
    </p:spTree>
    <p:extLst>
      <p:ext uri="{BB962C8B-B14F-4D97-AF65-F5344CB8AC3E}">
        <p14:creationId xmlns:p14="http://schemas.microsoft.com/office/powerpoint/2010/main" val="40387316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4CCC2-6E25-4B4D-94D0-379323FDFAA5}"/>
              </a:ext>
            </a:extLst>
          </p:cNvPr>
          <p:cNvSpPr>
            <a:spLocks noGrp="1"/>
          </p:cNvSpPr>
          <p:nvPr>
            <p:ph type="dt" sz="half" idx="10"/>
          </p:nvPr>
        </p:nvSpPr>
        <p:spPr/>
        <p:txBody>
          <a:bodyPr/>
          <a:lstStyle/>
          <a:p>
            <a:fld id="{A2E19F74-449D-0249-8619-65C5C8BCB08B}" type="datetime1">
              <a:rPr lang="en-US" smtClean="0"/>
              <a:t>12/5/19</a:t>
            </a:fld>
            <a:endParaRPr lang="en-US"/>
          </a:p>
        </p:txBody>
      </p:sp>
      <p:sp>
        <p:nvSpPr>
          <p:cNvPr id="3" name="Footer Placeholder 2">
            <a:extLst>
              <a:ext uri="{FF2B5EF4-FFF2-40B4-BE49-F238E27FC236}">
                <a16:creationId xmlns:a16="http://schemas.microsoft.com/office/drawing/2014/main" id="{C10FD0BE-1AB5-6E4C-8AEE-2D2D9382A6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F73AC-BC02-124B-B97B-0A835FE26C38}"/>
              </a:ext>
            </a:extLst>
          </p:cNvPr>
          <p:cNvSpPr>
            <a:spLocks noGrp="1"/>
          </p:cNvSpPr>
          <p:nvPr>
            <p:ph type="sldNum" sz="quarter" idx="12"/>
          </p:nvPr>
        </p:nvSpPr>
        <p:spPr/>
        <p:txBody>
          <a:bodyPr/>
          <a:lstStyle/>
          <a:p>
            <a:fld id="{E53BD1FA-8CCA-9F48-BB72-0F7250F93E8F}" type="slidenum">
              <a:rPr lang="en-US" smtClean="0"/>
              <a:t>‹#›</a:t>
            </a:fld>
            <a:endParaRPr lang="en-US"/>
          </a:p>
        </p:txBody>
      </p:sp>
    </p:spTree>
    <p:extLst>
      <p:ext uri="{BB962C8B-B14F-4D97-AF65-F5344CB8AC3E}">
        <p14:creationId xmlns:p14="http://schemas.microsoft.com/office/powerpoint/2010/main" val="575669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531E61-C305-F840-87F3-CB9853D4E95D}"/>
              </a:ext>
            </a:extLst>
          </p:cNvPr>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D5BFB83-2EC0-9C47-9D5C-65C98B2B8B19}"/>
              </a:ext>
            </a:extLst>
          </p:cNvPr>
          <p:cNvSpPr>
            <a:spLocks noGrp="1"/>
          </p:cNvSpPr>
          <p:nvPr>
            <p:ph type="body" sz="quarter" idx="10"/>
          </p:nvPr>
        </p:nvSpPr>
        <p:spPr>
          <a:xfrm>
            <a:off x="839788" y="1850054"/>
            <a:ext cx="7842250" cy="3979863"/>
          </a:xfrm>
        </p:spPr>
        <p:txBody>
          <a:bodyPr>
            <a:normAutofit/>
          </a:bodyPr>
          <a:lstStyle>
            <a:lvl1pPr marL="457200" indent="-457200">
              <a:lnSpc>
                <a:spcPct val="200000"/>
              </a:lnSpc>
              <a:buClr>
                <a:schemeClr val="bg1"/>
              </a:buClr>
              <a:buSzPct val="200000"/>
              <a:buFont typeface="+mj-lt"/>
              <a:buAutoNum type="arabicPeriod"/>
              <a:defRPr sz="2400">
                <a:solidFill>
                  <a:schemeClr val="bg1"/>
                </a:solidFill>
              </a:defRPr>
            </a:lvl1pPr>
          </a:lstStyle>
          <a:p>
            <a:pPr lvl="0"/>
            <a:r>
              <a:rPr lang="en-US"/>
              <a:t>Edit Master text styles</a:t>
            </a:r>
          </a:p>
        </p:txBody>
      </p:sp>
      <p:sp>
        <p:nvSpPr>
          <p:cNvPr id="5" name="TextBox 4">
            <a:extLst>
              <a:ext uri="{FF2B5EF4-FFF2-40B4-BE49-F238E27FC236}">
                <a16:creationId xmlns:a16="http://schemas.microsoft.com/office/drawing/2014/main" id="{BD56D290-F3E9-914A-B6E6-9773576BFBFC}"/>
              </a:ext>
            </a:extLst>
          </p:cNvPr>
          <p:cNvSpPr txBox="1"/>
          <p:nvPr userDrawn="1"/>
        </p:nvSpPr>
        <p:spPr>
          <a:xfrm>
            <a:off x="839788" y="645459"/>
            <a:ext cx="7842250" cy="830997"/>
          </a:xfrm>
          <a:prstGeom prst="rect">
            <a:avLst/>
          </a:prstGeom>
          <a:noFill/>
        </p:spPr>
        <p:txBody>
          <a:bodyPr wrap="square" rtlCol="0">
            <a:spAutoFit/>
          </a:bodyPr>
          <a:lstStyle/>
          <a:p>
            <a:r>
              <a:rPr lang="en-US" sz="4800" spc="600" dirty="0">
                <a:solidFill>
                  <a:srgbClr val="E8118A"/>
                </a:solidFill>
                <a:latin typeface="Museo Sans 900" panose="02000000000000000000" pitchFamily="2" charset="77"/>
              </a:rPr>
              <a:t>AGENDA</a:t>
            </a:r>
          </a:p>
        </p:txBody>
      </p:sp>
      <p:pic>
        <p:nvPicPr>
          <p:cNvPr id="6" name="Picture 5">
            <a:extLst>
              <a:ext uri="{FF2B5EF4-FFF2-40B4-BE49-F238E27FC236}">
                <a16:creationId xmlns:a16="http://schemas.microsoft.com/office/drawing/2014/main" id="{05C5A868-3E11-084D-B5F7-1AD299FF56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48241" y="6264165"/>
            <a:ext cx="446689" cy="446689"/>
          </a:xfrm>
          <a:prstGeom prst="rect">
            <a:avLst/>
          </a:prstGeom>
        </p:spPr>
      </p:pic>
      <p:sp>
        <p:nvSpPr>
          <p:cNvPr id="7" name="TextBox 6">
            <a:extLst>
              <a:ext uri="{FF2B5EF4-FFF2-40B4-BE49-F238E27FC236}">
                <a16:creationId xmlns:a16="http://schemas.microsoft.com/office/drawing/2014/main" id="{F677F96D-14C5-E44D-B04C-D5B82AE4AB21}"/>
              </a:ext>
            </a:extLst>
          </p:cNvPr>
          <p:cNvSpPr txBox="1"/>
          <p:nvPr userDrawn="1"/>
        </p:nvSpPr>
        <p:spPr>
          <a:xfrm>
            <a:off x="9049871" y="6333565"/>
            <a:ext cx="2017058" cy="276999"/>
          </a:xfrm>
          <a:prstGeom prst="rect">
            <a:avLst/>
          </a:prstGeom>
          <a:noFill/>
        </p:spPr>
        <p:txBody>
          <a:bodyPr wrap="square" rtlCol="0">
            <a:spAutoFit/>
          </a:bodyPr>
          <a:lstStyle/>
          <a:p>
            <a:pPr algn="ctr"/>
            <a:r>
              <a:rPr lang="en-US" sz="1200" dirty="0">
                <a:solidFill>
                  <a:schemeClr val="bg1"/>
                </a:solidFill>
                <a:latin typeface="Museo Sans 100" panose="02000000000000000000" pitchFamily="2" charset="77"/>
              </a:rPr>
              <a:t>#DEATHVSDATASCIENCE</a:t>
            </a:r>
          </a:p>
        </p:txBody>
      </p:sp>
    </p:spTree>
    <p:extLst>
      <p:ext uri="{BB962C8B-B14F-4D97-AF65-F5344CB8AC3E}">
        <p14:creationId xmlns:p14="http://schemas.microsoft.com/office/powerpoint/2010/main" val="102234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39360" y="0"/>
            <a:ext cx="7152640" cy="6858000"/>
          </a:xfrm>
          <a:prstGeom prst="rect">
            <a:avLst/>
          </a:prstGeom>
        </p:spPr>
      </p:pic>
      <p:sp>
        <p:nvSpPr>
          <p:cNvPr id="8" name="Rectangle 7"/>
          <p:cNvSpPr/>
          <p:nvPr userDrawn="1"/>
        </p:nvSpPr>
        <p:spPr>
          <a:xfrm>
            <a:off x="4120587" y="946230"/>
            <a:ext cx="6547413" cy="4965539"/>
          </a:xfrm>
          <a:prstGeom prst="rect">
            <a:avLst/>
          </a:prstGeom>
          <a:solidFill>
            <a:srgbClr val="1723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bg1"/>
                </a:solidFill>
              </a:ln>
            </a:endParaRPr>
          </a:p>
        </p:txBody>
      </p:sp>
      <p:sp>
        <p:nvSpPr>
          <p:cNvPr id="2" name="Title 1"/>
          <p:cNvSpPr>
            <a:spLocks noGrp="1"/>
          </p:cNvSpPr>
          <p:nvPr>
            <p:ph type="title"/>
          </p:nvPr>
        </p:nvSpPr>
        <p:spPr>
          <a:xfrm>
            <a:off x="441434" y="946229"/>
            <a:ext cx="3331780" cy="4965539"/>
          </a:xfrm>
        </p:spPr>
        <p:txBody>
          <a:bodyPr>
            <a:normAutofit/>
          </a:bodyPr>
          <a:lstStyle>
            <a:lvl1pPr algn="r">
              <a:defRPr sz="3200">
                <a:solidFill>
                  <a:srgbClr val="E61489"/>
                </a:solidFill>
              </a:defRPr>
            </a:lvl1pPr>
          </a:lstStyle>
          <a:p>
            <a:r>
              <a:rPr lang="en-US"/>
              <a:t>Click to edit Master title style</a:t>
            </a:r>
            <a:endParaRPr lang="en-US" dirty="0"/>
          </a:p>
        </p:txBody>
      </p:sp>
      <p:sp>
        <p:nvSpPr>
          <p:cNvPr id="3" name="Content Placeholder 2"/>
          <p:cNvSpPr>
            <a:spLocks noGrp="1"/>
          </p:cNvSpPr>
          <p:nvPr>
            <p:ph idx="1"/>
          </p:nvPr>
        </p:nvSpPr>
        <p:spPr>
          <a:xfrm>
            <a:off x="4693134" y="1442544"/>
            <a:ext cx="5402317" cy="397291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FE8DA47B-9563-DF42-A874-4AC2583CFE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48241" y="6264165"/>
            <a:ext cx="446689" cy="446689"/>
          </a:xfrm>
          <a:prstGeom prst="rect">
            <a:avLst/>
          </a:prstGeom>
        </p:spPr>
      </p:pic>
    </p:spTree>
    <p:extLst>
      <p:ext uri="{BB962C8B-B14F-4D97-AF65-F5344CB8AC3E}">
        <p14:creationId xmlns:p14="http://schemas.microsoft.com/office/powerpoint/2010/main" val="1058387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1670F-2489-034B-9925-F8F5A9B148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71500"/>
            <a:ext cx="12192000" cy="6286500"/>
          </a:xfrm>
          <a:prstGeom prst="rect">
            <a:avLst/>
          </a:prstGeom>
        </p:spPr>
      </p:pic>
      <p:sp>
        <p:nvSpPr>
          <p:cNvPr id="4" name="Title 1">
            <a:extLst>
              <a:ext uri="{FF2B5EF4-FFF2-40B4-BE49-F238E27FC236}">
                <a16:creationId xmlns:a16="http://schemas.microsoft.com/office/drawing/2014/main" id="{CAF79402-39FC-284A-9D4A-09C5781AF07B}"/>
              </a:ext>
            </a:extLst>
          </p:cNvPr>
          <p:cNvSpPr>
            <a:spLocks noGrp="1"/>
          </p:cNvSpPr>
          <p:nvPr>
            <p:ph type="title"/>
          </p:nvPr>
        </p:nvSpPr>
        <p:spPr>
          <a:xfrm>
            <a:off x="2179217" y="1761565"/>
            <a:ext cx="7833565" cy="1600200"/>
          </a:xfrm>
        </p:spPr>
        <p:txBody>
          <a:bodyPr anchor="ctr"/>
          <a:lstStyle>
            <a:lvl1pPr algn="ctr">
              <a:defRPr sz="320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73226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accent1"/>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627586"/>
            <a:ext cx="3932237" cy="32414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288834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14_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AB50A5-CD2A-0346-B28C-6D3FACB10A0B}"/>
              </a:ext>
            </a:extLst>
          </p:cNvPr>
          <p:cNvSpPr/>
          <p:nvPr userDrawn="1"/>
        </p:nvSpPr>
        <p:spPr>
          <a:xfrm>
            <a:off x="0" y="0"/>
            <a:ext cx="4827494" cy="6858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7433" y="457200"/>
            <a:ext cx="3932237" cy="1600200"/>
          </a:xfrm>
        </p:spPr>
        <p:txBody>
          <a:bodyPr anchor="b"/>
          <a:lstStyle>
            <a:lvl1pPr>
              <a:defRPr sz="3200">
                <a:solidFill>
                  <a:schemeClr val="accent1"/>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5183188" y="457200"/>
            <a:ext cx="6744652" cy="56387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47433" y="2627586"/>
            <a:ext cx="3932237" cy="3241402"/>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5059238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a:off x="11548241" y="6264165"/>
            <a:ext cx="446689" cy="446689"/>
          </a:xfrm>
          <a:prstGeom prst="rect">
            <a:avLst/>
          </a:prstGeom>
        </p:spPr>
      </p:pic>
      <p:sp>
        <p:nvSpPr>
          <p:cNvPr id="4" name="Footer Placeholder 3">
            <a:extLst>
              <a:ext uri="{FF2B5EF4-FFF2-40B4-BE49-F238E27FC236}">
                <a16:creationId xmlns:a16="http://schemas.microsoft.com/office/drawing/2014/main" id="{C2DD31D4-527E-2648-A71A-E39E896947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KenSci., Inc. 2018. Do not reproduce without permission.</a:t>
            </a:r>
          </a:p>
        </p:txBody>
      </p:sp>
    </p:spTree>
    <p:extLst>
      <p:ext uri="{BB962C8B-B14F-4D97-AF65-F5344CB8AC3E}">
        <p14:creationId xmlns:p14="http://schemas.microsoft.com/office/powerpoint/2010/main" val="38126342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82" r:id="rId3"/>
    <p:sldLayoutId id="2147483665" r:id="rId4"/>
    <p:sldLayoutId id="2147483673" r:id="rId5"/>
    <p:sldLayoutId id="2147483650" r:id="rId6"/>
    <p:sldLayoutId id="2147483693" r:id="rId7"/>
    <p:sldLayoutId id="2147483657" r:id="rId8"/>
    <p:sldLayoutId id="2147483694" r:id="rId9"/>
    <p:sldLayoutId id="2147483672" r:id="rId10"/>
    <p:sldLayoutId id="2147483695" r:id="rId11"/>
    <p:sldLayoutId id="2147483697" r:id="rId12"/>
    <p:sldLayoutId id="2147483664" r:id="rId13"/>
    <p:sldLayoutId id="2147483679" r:id="rId14"/>
    <p:sldLayoutId id="2147483698" r:id="rId15"/>
    <p:sldLayoutId id="2147483699" r:id="rId16"/>
    <p:sldLayoutId id="2147483684" r:id="rId17"/>
    <p:sldLayoutId id="2147483651" r:id="rId18"/>
    <p:sldLayoutId id="2147483671" r:id="rId19"/>
    <p:sldLayoutId id="2147483659" r:id="rId20"/>
    <p:sldLayoutId id="2147483652" r:id="rId21"/>
    <p:sldLayoutId id="2147483674" r:id="rId22"/>
    <p:sldLayoutId id="2147483676" r:id="rId23"/>
    <p:sldLayoutId id="2147483653" r:id="rId24"/>
    <p:sldLayoutId id="2147483685" r:id="rId25"/>
    <p:sldLayoutId id="2147483686" r:id="rId26"/>
    <p:sldLayoutId id="2147483681" r:id="rId27"/>
    <p:sldLayoutId id="2147483683" r:id="rId28"/>
    <p:sldLayoutId id="2147483655" r:id="rId29"/>
    <p:sldLayoutId id="2147483670" r:id="rId30"/>
    <p:sldLayoutId id="2147483696" r:id="rId31"/>
    <p:sldLayoutId id="2147483680" r:id="rId32"/>
    <p:sldLayoutId id="2147483666" r:id="rId33"/>
    <p:sldLayoutId id="2147483668" r:id="rId34"/>
    <p:sldLayoutId id="2147483677" r:id="rId35"/>
    <p:sldLayoutId id="2147483688" r:id="rId36"/>
    <p:sldLayoutId id="2147483689" r:id="rId37"/>
    <p:sldLayoutId id="2147483667" r:id="rId38"/>
    <p:sldLayoutId id="2147483669" r:id="rId39"/>
    <p:sldLayoutId id="2147483678" r:id="rId40"/>
    <p:sldLayoutId id="2147483687" r:id="rId41"/>
    <p:sldLayoutId id="2147483690" r:id="rId42"/>
    <p:sldLayoutId id="2147483661" r:id="rId43"/>
    <p:sldLayoutId id="2147483662" r:id="rId44"/>
    <p:sldLayoutId id="2147483663" r:id="rId45"/>
    <p:sldLayoutId id="2147483691" r:id="rId46"/>
    <p:sldLayoutId id="2147483692" r:id="rId47"/>
    <p:sldLayoutId id="2147483700" r:id="rId48"/>
  </p:sldLayoutIdLst>
  <p:txStyles>
    <p:titleStyle>
      <a:lvl1pPr algn="l" defTabSz="914400" rtl="0" eaLnBrk="1" latinLnBrk="0" hangingPunct="1">
        <a:lnSpc>
          <a:spcPct val="90000"/>
        </a:lnSpc>
        <a:spcBef>
          <a:spcPct val="0"/>
        </a:spcBef>
        <a:buNone/>
        <a:defRPr sz="4400" b="1" i="0" kern="1200">
          <a:solidFill>
            <a:schemeClr val="tx1"/>
          </a:solidFill>
          <a:latin typeface="Museo Sans 900" charset="0"/>
          <a:ea typeface="Museo Sans 900" charset="0"/>
          <a:cs typeface="Museo Sans 900"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6" Type="http://schemas.openxmlformats.org/officeDocument/2006/relationships/hyperlink" Target="https://www.kensci.com/explainable-machine-learning/" TargetMode="External"/><Relationship Id="rId5" Type="http://schemas.openxmlformats.org/officeDocument/2006/relationships/image" Target="../media/image24.tiff"/><Relationship Id="rId4" Type="http://schemas.openxmlformats.org/officeDocument/2006/relationships/image" Target="../media/image2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1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0.tiff"/><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image" Target="../media/image55.tiff"/><Relationship Id="rId7" Type="http://schemas.openxmlformats.org/officeDocument/2006/relationships/image" Target="../media/image59.tiff"/><Relationship Id="rId2" Type="http://schemas.openxmlformats.org/officeDocument/2006/relationships/image" Target="../media/image54.tiff"/><Relationship Id="rId1" Type="http://schemas.openxmlformats.org/officeDocument/2006/relationships/slideLayout" Target="../slideLayouts/slideLayout33.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tiff"/></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62.png"/><Relationship Id="rId5" Type="http://schemas.openxmlformats.org/officeDocument/2006/relationships/image" Target="../media/image48.emf"/><Relationship Id="rId4" Type="http://schemas.openxmlformats.org/officeDocument/2006/relationships/image" Target="../media/image58.tiff"/></Relationships>
</file>

<file path=ppt/slides/_rels/slide2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tiff"/></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tiff"/><Relationship Id="rId1" Type="http://schemas.openxmlformats.org/officeDocument/2006/relationships/slideLayout" Target="../slideLayouts/slideLayout33.xml"/><Relationship Id="rId6" Type="http://schemas.openxmlformats.org/officeDocument/2006/relationships/image" Target="../media/image58.tiff"/><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68.tiff"/><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57.tiff"/><Relationship Id="rId1" Type="http://schemas.openxmlformats.org/officeDocument/2006/relationships/slideLayout" Target="../slideLayouts/slideLayout33.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9.png"/><Relationship Id="rId1" Type="http://schemas.openxmlformats.org/officeDocument/2006/relationships/slideLayout" Target="../slideLayouts/slideLayout33.xml"/><Relationship Id="rId5" Type="http://schemas.openxmlformats.org/officeDocument/2006/relationships/image" Target="../media/image57.tiff"/><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71.png"/><Relationship Id="rId5" Type="http://schemas.openxmlformats.org/officeDocument/2006/relationships/image" Target="../media/image61.tiff"/><Relationship Id="rId4" Type="http://schemas.openxmlformats.org/officeDocument/2006/relationships/image" Target="../media/image60.tiff"/></Relationships>
</file>

<file path=ppt/slides/_rels/slide2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68.tiff"/><Relationship Id="rId1" Type="http://schemas.openxmlformats.org/officeDocument/2006/relationships/slideLayout" Target="../slideLayouts/slideLayout33.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61.tiff"/><Relationship Id="rId4" Type="http://schemas.openxmlformats.org/officeDocument/2006/relationships/image" Target="../media/image59.tiff"/></Relationships>
</file>

<file path=ppt/slides/_rels/slide2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59.tiff"/><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61.tiff"/><Relationship Id="rId1" Type="http://schemas.openxmlformats.org/officeDocument/2006/relationships/slideLayout" Target="../slideLayouts/slideLayout14.xml"/><Relationship Id="rId5" Type="http://schemas.openxmlformats.org/officeDocument/2006/relationships/image" Target="../media/image75.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61.tif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56.tiff"/><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61.tiff"/><Relationship Id="rId1" Type="http://schemas.openxmlformats.org/officeDocument/2006/relationships/slideLayout" Target="../slideLayouts/slideLayout14.xml"/><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54.tiff"/><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68.tiff"/><Relationship Id="rId1" Type="http://schemas.openxmlformats.org/officeDocument/2006/relationships/slideLayout" Target="../slideLayouts/slideLayout14.xml"/><Relationship Id="rId4" Type="http://schemas.openxmlformats.org/officeDocument/2006/relationships/image" Target="../media/image80.jpeg"/></Relationships>
</file>

<file path=ppt/slides/_rels/slide3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54.tiff"/><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85.tiff"/><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2D7E-19E9-0C43-AC28-9B25929C7DA6}"/>
              </a:ext>
            </a:extLst>
          </p:cNvPr>
          <p:cNvSpPr>
            <a:spLocks noGrp="1"/>
          </p:cNvSpPr>
          <p:nvPr>
            <p:ph type="ctrTitle"/>
          </p:nvPr>
        </p:nvSpPr>
        <p:spPr>
          <a:xfrm>
            <a:off x="6979312" y="220717"/>
            <a:ext cx="4907887" cy="1529255"/>
          </a:xfrm>
        </p:spPr>
        <p:txBody>
          <a:bodyPr vert="horz" lIns="91440" tIns="45720" rIns="91440" bIns="45720" rtlCol="0" anchor="ctr">
            <a:normAutofit/>
          </a:bodyPr>
          <a:lstStyle/>
          <a:p>
            <a:pPr algn="l"/>
            <a:r>
              <a:rPr lang="en-US" sz="4100" kern="1200" dirty="0">
                <a:solidFill>
                  <a:schemeClr val="tx1"/>
                </a:solidFill>
                <a:latin typeface="+mj-lt"/>
                <a:ea typeface="+mj-ea"/>
                <a:cs typeface="+mj-cs"/>
              </a:rPr>
              <a:t>Explainable Models for Healthcare AI</a:t>
            </a:r>
          </a:p>
        </p:txBody>
      </p:sp>
      <p:sp>
        <p:nvSpPr>
          <p:cNvPr id="41" name="Freeform: Shape 40">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E38AFD1-C61F-8D4E-A3DF-047BCB0337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27184" y="220717"/>
            <a:ext cx="2388621" cy="2388621"/>
          </a:xfrm>
          <a:custGeom>
            <a:avLst/>
            <a:gdLst>
              <a:gd name="connsiteX0" fmla="*/ 822960 w 1645920"/>
              <a:gd name="connsiteY0" fmla="*/ 0 h 1645920"/>
              <a:gd name="connsiteX1" fmla="*/ 1645920 w 1645920"/>
              <a:gd name="connsiteY1" fmla="*/ 822960 h 1645920"/>
              <a:gd name="connsiteX2" fmla="*/ 822960 w 1645920"/>
              <a:gd name="connsiteY2" fmla="*/ 1645920 h 1645920"/>
              <a:gd name="connsiteX3" fmla="*/ 0 w 1645920"/>
              <a:gd name="connsiteY3" fmla="*/ 822960 h 1645920"/>
              <a:gd name="connsiteX4" fmla="*/ 822960 w 1645920"/>
              <a:gd name="connsiteY4" fmla="*/ 0 h 16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sp>
        <p:nvSpPr>
          <p:cNvPr id="45" name="Freeform: Shape 44">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CDD342A-45BE-9445-8EDB-491BC76DE9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28472" y="2954278"/>
            <a:ext cx="2670048" cy="2670048"/>
          </a:xfrm>
          <a:custGeom>
            <a:avLst/>
            <a:gdLst>
              <a:gd name="connsiteX0" fmla="*/ 1252728 w 2505456"/>
              <a:gd name="connsiteY0" fmla="*/ 0 h 2505456"/>
              <a:gd name="connsiteX1" fmla="*/ 2505456 w 2505456"/>
              <a:gd name="connsiteY1" fmla="*/ 1252728 h 2505456"/>
              <a:gd name="connsiteX2" fmla="*/ 1252728 w 2505456"/>
              <a:gd name="connsiteY2" fmla="*/ 2505456 h 2505456"/>
              <a:gd name="connsiteX3" fmla="*/ 0 w 2505456"/>
              <a:gd name="connsiteY3" fmla="*/ 1252728 h 2505456"/>
              <a:gd name="connsiteX4" fmla="*/ 1252728 w 2505456"/>
              <a:gd name="connsiteY4" fmla="*/ 0 h 2505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4" name="Picture 3">
            <a:extLst>
              <a:ext uri="{FF2B5EF4-FFF2-40B4-BE49-F238E27FC236}">
                <a16:creationId xmlns:a16="http://schemas.microsoft.com/office/drawing/2014/main" id="{52E2D93C-6B36-8449-A5BA-822979AC74F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
          <a:stretch/>
        </p:blipFill>
        <p:spPr>
          <a:xfrm>
            <a:off x="20" y="10"/>
            <a:ext cx="3378762" cy="2871972"/>
          </a:xfrm>
          <a:custGeom>
            <a:avLst/>
            <a:gdLst>
              <a:gd name="connsiteX0" fmla="*/ 0 w 3904500"/>
              <a:gd name="connsiteY0" fmla="*/ 0 h 3318846"/>
              <a:gd name="connsiteX1" fmla="*/ 3550823 w 3904500"/>
              <a:gd name="connsiteY1" fmla="*/ 0 h 3318846"/>
              <a:gd name="connsiteX2" fmla="*/ 3646046 w 3904500"/>
              <a:gd name="connsiteY2" fmla="*/ 156742 h 3318846"/>
              <a:gd name="connsiteX3" fmla="*/ 3904500 w 3904500"/>
              <a:gd name="connsiteY3" fmla="*/ 1177456 h 3318846"/>
              <a:gd name="connsiteX4" fmla="*/ 1763110 w 3904500"/>
              <a:gd name="connsiteY4" fmla="*/ 3318846 h 3318846"/>
              <a:gd name="connsiteX5" fmla="*/ 110709 w 3904500"/>
              <a:gd name="connsiteY5" fmla="*/ 2539579 h 3318846"/>
              <a:gd name="connsiteX6" fmla="*/ 0 w 3904500"/>
              <a:gd name="connsiteY6" fmla="*/ 2391530 h 331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7" name="Picture 6">
            <a:extLst>
              <a:ext uri="{FF2B5EF4-FFF2-40B4-BE49-F238E27FC236}">
                <a16:creationId xmlns:a16="http://schemas.microsoft.com/office/drawing/2014/main" id="{48F2F35C-C2A8-214C-BF7C-8EAD79DAD33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 y="4867835"/>
            <a:ext cx="2291062" cy="1993854"/>
          </a:xfrm>
          <a:custGeom>
            <a:avLst/>
            <a:gdLst>
              <a:gd name="connsiteX0" fmla="*/ 1360112 w 3050387"/>
              <a:gd name="connsiteY0" fmla="*/ 0 h 2654675"/>
              <a:gd name="connsiteX1" fmla="*/ 3050387 w 3050387"/>
              <a:gd name="connsiteY1" fmla="*/ 1690275 h 2654675"/>
              <a:gd name="connsiteX2" fmla="*/ 2761715 w 3050387"/>
              <a:gd name="connsiteY2" fmla="*/ 2635324 h 2654675"/>
              <a:gd name="connsiteX3" fmla="*/ 2747244 w 3050387"/>
              <a:gd name="connsiteY3" fmla="*/ 2654675 h 2654675"/>
              <a:gd name="connsiteX4" fmla="*/ 0 w 3050387"/>
              <a:gd name="connsiteY4" fmla="*/ 2654675 h 2654675"/>
              <a:gd name="connsiteX5" fmla="*/ 0 w 3050387"/>
              <a:gd name="connsiteY5" fmla="*/ 689742 h 2654675"/>
              <a:gd name="connsiteX6" fmla="*/ 55814 w 3050387"/>
              <a:gd name="connsiteY6" fmla="*/ 615103 h 2654675"/>
              <a:gd name="connsiteX7" fmla="*/ 1360112 w 3050387"/>
              <a:gd name="connsiteY7" fmla="*/ 0 h 265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3" name="Subtitle 2">
            <a:extLst>
              <a:ext uri="{FF2B5EF4-FFF2-40B4-BE49-F238E27FC236}">
                <a16:creationId xmlns:a16="http://schemas.microsoft.com/office/drawing/2014/main" id="{036B6A48-6551-7748-B9A9-163127817E49}"/>
              </a:ext>
            </a:extLst>
          </p:cNvPr>
          <p:cNvSpPr>
            <a:spLocks noGrp="1"/>
          </p:cNvSpPr>
          <p:nvPr>
            <p:ph type="subTitle" idx="1"/>
          </p:nvPr>
        </p:nvSpPr>
        <p:spPr>
          <a:xfrm>
            <a:off x="6979313" y="2871982"/>
            <a:ext cx="5018246" cy="3100193"/>
          </a:xfrm>
        </p:spPr>
        <p:txBody>
          <a:bodyPr vert="horz" lIns="91440" tIns="45720" rIns="91440" bIns="45720" rtlCol="0" anchor="t">
            <a:normAutofit/>
          </a:bodyPr>
          <a:lstStyle/>
          <a:p>
            <a:pPr algn="l"/>
            <a:r>
              <a:rPr lang="en-US" sz="1800" dirty="0">
                <a:latin typeface="+mn-lt"/>
                <a:ea typeface="+mn-ea"/>
                <a:cs typeface="+mn-cs"/>
              </a:rPr>
              <a:t>Ankur Teredesai</a:t>
            </a:r>
          </a:p>
          <a:p>
            <a:pPr algn="l"/>
            <a:r>
              <a:rPr lang="en-US" sz="1800" dirty="0">
                <a:latin typeface="+mn-lt"/>
                <a:ea typeface="+mn-ea"/>
                <a:cs typeface="+mn-cs"/>
              </a:rPr>
              <a:t>Muhammad Aurangzeb Ahmad</a:t>
            </a:r>
          </a:p>
          <a:p>
            <a:pPr algn="l"/>
            <a:r>
              <a:rPr lang="en-US" sz="1800" dirty="0">
                <a:latin typeface="+mn-lt"/>
                <a:ea typeface="+mn-ea"/>
                <a:cs typeface="+mn-cs"/>
              </a:rPr>
              <a:t>Carly Eckert M.D.</a:t>
            </a:r>
          </a:p>
          <a:p>
            <a:pPr algn="l"/>
            <a:r>
              <a:rPr lang="en-US" sz="1800" dirty="0">
                <a:latin typeface="+mn-lt"/>
                <a:ea typeface="+mn-ea"/>
                <a:cs typeface="+mn-cs"/>
              </a:rPr>
              <a:t>Vikas Kumar</a:t>
            </a:r>
          </a:p>
          <a:p>
            <a:pPr algn="l"/>
            <a:r>
              <a:rPr lang="en-US" sz="1800" dirty="0">
                <a:latin typeface="+mn-lt"/>
                <a:ea typeface="+mn-ea"/>
                <a:cs typeface="+mn-cs"/>
              </a:rPr>
              <a:t>KenSci Inc. + University of Washington Tacoma</a:t>
            </a:r>
          </a:p>
          <a:p>
            <a:pPr algn="l"/>
            <a:r>
              <a:rPr lang="en-US" sz="1800" dirty="0">
                <a:latin typeface="+mn-lt"/>
                <a:ea typeface="+mn-ea"/>
                <a:cs typeface="+mn-cs"/>
                <a:hlinkClick r:id="rId6"/>
              </a:rPr>
              <a:t>https://www.kensci.com/explainable-machine-learning/</a:t>
            </a:r>
            <a:endParaRPr lang="en-US" sz="1800" dirty="0">
              <a:latin typeface="+mn-lt"/>
              <a:ea typeface="+mn-ea"/>
              <a:cs typeface="+mn-cs"/>
            </a:endParaRPr>
          </a:p>
          <a:p>
            <a:pPr algn="l"/>
            <a:endParaRPr lang="en-US" sz="1800" dirty="0">
              <a:latin typeface="+mn-lt"/>
              <a:ea typeface="+mn-ea"/>
              <a:cs typeface="+mn-cs"/>
            </a:endParaRPr>
          </a:p>
        </p:txBody>
      </p:sp>
    </p:spTree>
    <p:extLst>
      <p:ext uri="{BB962C8B-B14F-4D97-AF65-F5344CB8AC3E}">
        <p14:creationId xmlns:p14="http://schemas.microsoft.com/office/powerpoint/2010/main" val="2664657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b="0" dirty="0">
                <a:solidFill>
                  <a:schemeClr val="accent1"/>
                </a:solidFill>
              </a:rPr>
              <a:t>Healthcare AI</a:t>
            </a:r>
            <a:endParaRPr lang="en-US" sz="4800" b="0" dirty="0"/>
          </a:p>
        </p:txBody>
      </p:sp>
      <p:grpSp>
        <p:nvGrpSpPr>
          <p:cNvPr id="12" name="Group 11"/>
          <p:cNvGrpSpPr/>
          <p:nvPr/>
        </p:nvGrpSpPr>
        <p:grpSpPr>
          <a:xfrm>
            <a:off x="984250" y="4733925"/>
            <a:ext cx="3159666" cy="822960"/>
            <a:chOff x="1152637" y="4684082"/>
            <a:chExt cx="3159666" cy="822960"/>
          </a:xfrm>
        </p:grpSpPr>
        <p:pic>
          <p:nvPicPr>
            <p:cNvPr id="7" name="Picture 6">
              <a:extLst>
                <a:ext uri="{FF2B5EF4-FFF2-40B4-BE49-F238E27FC236}">
                  <a16:creationId xmlns:a16="http://schemas.microsoft.com/office/drawing/2014/main" id="{22DB6600-CBD9-7847-B0F0-7D0AFD83C5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2637" y="4740436"/>
              <a:ext cx="640080" cy="640080"/>
            </a:xfrm>
            <a:prstGeom prst="rect">
              <a:avLst/>
            </a:prstGeom>
          </p:spPr>
        </p:pic>
        <p:pic>
          <p:nvPicPr>
            <p:cNvPr id="8" name="Picture 7">
              <a:extLst>
                <a:ext uri="{FF2B5EF4-FFF2-40B4-BE49-F238E27FC236}">
                  <a16:creationId xmlns:a16="http://schemas.microsoft.com/office/drawing/2014/main" id="{41E858A1-F123-EE49-8968-BDC155148A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6541" y="4684082"/>
              <a:ext cx="822960" cy="822960"/>
            </a:xfrm>
            <a:prstGeom prst="rect">
              <a:avLst/>
            </a:prstGeom>
          </p:spPr>
        </p:pic>
        <p:pic>
          <p:nvPicPr>
            <p:cNvPr id="9" name="Picture 8">
              <a:extLst>
                <a:ext uri="{FF2B5EF4-FFF2-40B4-BE49-F238E27FC236}">
                  <a16:creationId xmlns:a16="http://schemas.microsoft.com/office/drawing/2014/main" id="{9B1B69CF-AA63-9944-A5A8-381B92C8C7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17229" y="4749648"/>
              <a:ext cx="595074" cy="640080"/>
            </a:xfrm>
            <a:prstGeom prst="rect">
              <a:avLst/>
            </a:prstGeom>
          </p:spPr>
        </p:pic>
        <p:pic>
          <p:nvPicPr>
            <p:cNvPr id="10" name="Picture 9">
              <a:extLst>
                <a:ext uri="{FF2B5EF4-FFF2-40B4-BE49-F238E27FC236}">
                  <a16:creationId xmlns:a16="http://schemas.microsoft.com/office/drawing/2014/main" id="{8BD205EF-EF0F-9E44-93E5-825FB60B8D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23325" y="4740436"/>
              <a:ext cx="640080" cy="640080"/>
            </a:xfrm>
            <a:prstGeom prst="rect">
              <a:avLst/>
            </a:prstGeom>
          </p:spPr>
        </p:pic>
      </p:grpSp>
      <p:sp>
        <p:nvSpPr>
          <p:cNvPr id="13" name="Rectangle 12">
            <a:extLst>
              <a:ext uri="{FF2B5EF4-FFF2-40B4-BE49-F238E27FC236}">
                <a16:creationId xmlns:a16="http://schemas.microsoft.com/office/drawing/2014/main" id="{B68307DD-D8CE-9C4E-AE51-C42D132398A7}"/>
              </a:ext>
            </a:extLst>
          </p:cNvPr>
          <p:cNvSpPr/>
          <p:nvPr/>
        </p:nvSpPr>
        <p:spPr>
          <a:xfrm>
            <a:off x="9526240" y="6447104"/>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523384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41B58D-8217-8043-9BDD-F796805E5D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128" y="5046340"/>
            <a:ext cx="2288479" cy="1518981"/>
          </a:xfrm>
          <a:prstGeom prst="rect">
            <a:avLst/>
          </a:prstGeom>
        </p:spPr>
      </p:pic>
      <p:pic>
        <p:nvPicPr>
          <p:cNvPr id="12" name="Picture 11">
            <a:extLst>
              <a:ext uri="{FF2B5EF4-FFF2-40B4-BE49-F238E27FC236}">
                <a16:creationId xmlns:a16="http://schemas.microsoft.com/office/drawing/2014/main" id="{324C2EAD-8009-C642-8821-06AD352127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1826" y="3242828"/>
            <a:ext cx="2253782" cy="1496915"/>
          </a:xfrm>
          <a:prstGeom prst="rect">
            <a:avLst/>
          </a:prstGeom>
        </p:spPr>
      </p:pic>
      <p:pic>
        <p:nvPicPr>
          <p:cNvPr id="6" name="Picture 5">
            <a:extLst>
              <a:ext uri="{FF2B5EF4-FFF2-40B4-BE49-F238E27FC236}">
                <a16:creationId xmlns:a16="http://schemas.microsoft.com/office/drawing/2014/main" id="{5575CDCD-0C54-A24E-94EF-AA6E4D3F01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9753" y="1514432"/>
            <a:ext cx="2245371" cy="1496914"/>
          </a:xfrm>
          <a:prstGeom prst="rect">
            <a:avLst/>
          </a:prstGeom>
        </p:spPr>
      </p:pic>
      <p:sp>
        <p:nvSpPr>
          <p:cNvPr id="2" name="Slide Number Placeholder 1"/>
          <p:cNvSpPr>
            <a:spLocks noGrp="1"/>
          </p:cNvSpPr>
          <p:nvPr>
            <p:ph type="sldNum" sz="quarter" idx="4294967295"/>
          </p:nvPr>
        </p:nvSpPr>
        <p:spPr>
          <a:xfrm>
            <a:off x="5740400" y="6523343"/>
            <a:ext cx="711200" cy="33466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739E9-B401-45D2-B2D3-CE79AE1ADEC1}" type="slidenum">
              <a:rPr kumimoji="0" lang="en-US" sz="1467" b="0" i="0" u="none" strike="noStrike" kern="1200" cap="none" spc="0" normalizeH="0" baseline="0" noProof="0">
                <a:ln>
                  <a:noFill/>
                </a:ln>
                <a:solidFill>
                  <a:prstClr val="white">
                    <a:lumMod val="7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467" b="0" i="0" u="none" strike="noStrike" kern="1200" cap="none" spc="0" normalizeH="0" baseline="0" noProof="0" dirty="0">
              <a:ln>
                <a:noFill/>
              </a:ln>
              <a:solidFill>
                <a:prstClr val="white">
                  <a:lumMod val="75000"/>
                </a:prstClr>
              </a:solidFill>
              <a:effectLst/>
              <a:uLnTx/>
              <a:uFillTx/>
              <a:latin typeface="Calibri"/>
              <a:ea typeface="+mn-ea"/>
              <a:cs typeface="+mn-cs"/>
            </a:endParaRPr>
          </a:p>
        </p:txBody>
      </p:sp>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48242" y="3249934"/>
            <a:ext cx="1572285" cy="1494901"/>
          </a:xfrm>
          <a:prstGeom prst="rect">
            <a:avLst/>
          </a:prstGeom>
        </p:spPr>
      </p:pic>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90716" y="1548582"/>
            <a:ext cx="1572285" cy="1474636"/>
          </a:xfrm>
          <a:prstGeom prst="rect">
            <a:avLst/>
          </a:prstGeom>
        </p:spPr>
      </p:pic>
      <p:pic>
        <p:nvPicPr>
          <p:cNvPr id="53" name="Picture 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90716" y="5069984"/>
            <a:ext cx="1572285" cy="1538995"/>
          </a:xfrm>
          <a:prstGeom prst="rect">
            <a:avLst/>
          </a:prstGeom>
        </p:spPr>
      </p:pic>
      <p:cxnSp>
        <p:nvCxnSpPr>
          <p:cNvPr id="45" name="Straight Connector 44"/>
          <p:cNvCxnSpPr/>
          <p:nvPr/>
        </p:nvCxnSpPr>
        <p:spPr>
          <a:xfrm flipV="1">
            <a:off x="6991458" y="2393551"/>
            <a:ext cx="80174" cy="3763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071632" y="1577884"/>
            <a:ext cx="1248895" cy="81921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873167" y="3776137"/>
            <a:ext cx="337638" cy="85765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7210805" y="3289547"/>
            <a:ext cx="983484" cy="49013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6991458" y="5120379"/>
            <a:ext cx="1307804" cy="1297172"/>
          </a:xfrm>
          <a:custGeom>
            <a:avLst/>
            <a:gdLst>
              <a:gd name="connsiteX0" fmla="*/ 0 w 1307804"/>
              <a:gd name="connsiteY0" fmla="*/ 1297172 h 1297172"/>
              <a:gd name="connsiteX1" fmla="*/ 10632 w 1307804"/>
              <a:gd name="connsiteY1" fmla="*/ 723014 h 1297172"/>
              <a:gd name="connsiteX2" fmla="*/ 31897 w 1307804"/>
              <a:gd name="connsiteY2" fmla="*/ 691116 h 1297172"/>
              <a:gd name="connsiteX3" fmla="*/ 74428 w 1307804"/>
              <a:gd name="connsiteY3" fmla="*/ 542260 h 1297172"/>
              <a:gd name="connsiteX4" fmla="*/ 95693 w 1307804"/>
              <a:gd name="connsiteY4" fmla="*/ 510363 h 1297172"/>
              <a:gd name="connsiteX5" fmla="*/ 127590 w 1307804"/>
              <a:gd name="connsiteY5" fmla="*/ 489097 h 1297172"/>
              <a:gd name="connsiteX6" fmla="*/ 170121 w 1307804"/>
              <a:gd name="connsiteY6" fmla="*/ 425302 h 1297172"/>
              <a:gd name="connsiteX7" fmla="*/ 202018 w 1307804"/>
              <a:gd name="connsiteY7" fmla="*/ 329609 h 1297172"/>
              <a:gd name="connsiteX8" fmla="*/ 212651 w 1307804"/>
              <a:gd name="connsiteY8" fmla="*/ 297711 h 1297172"/>
              <a:gd name="connsiteX9" fmla="*/ 233916 w 1307804"/>
              <a:gd name="connsiteY9" fmla="*/ 265814 h 1297172"/>
              <a:gd name="connsiteX10" fmla="*/ 255181 w 1307804"/>
              <a:gd name="connsiteY10" fmla="*/ 223283 h 1297172"/>
              <a:gd name="connsiteX11" fmla="*/ 318976 w 1307804"/>
              <a:gd name="connsiteY11" fmla="*/ 180753 h 1297172"/>
              <a:gd name="connsiteX12" fmla="*/ 350874 w 1307804"/>
              <a:gd name="connsiteY12" fmla="*/ 159488 h 1297172"/>
              <a:gd name="connsiteX13" fmla="*/ 414669 w 1307804"/>
              <a:gd name="connsiteY13" fmla="*/ 138223 h 1297172"/>
              <a:gd name="connsiteX14" fmla="*/ 446567 w 1307804"/>
              <a:gd name="connsiteY14" fmla="*/ 116958 h 1297172"/>
              <a:gd name="connsiteX15" fmla="*/ 584790 w 1307804"/>
              <a:gd name="connsiteY15" fmla="*/ 85060 h 1297172"/>
              <a:gd name="connsiteX16" fmla="*/ 691116 w 1307804"/>
              <a:gd name="connsiteY16" fmla="*/ 74428 h 1297172"/>
              <a:gd name="connsiteX17" fmla="*/ 765544 w 1307804"/>
              <a:gd name="connsiteY17" fmla="*/ 63795 h 1297172"/>
              <a:gd name="connsiteX18" fmla="*/ 839972 w 1307804"/>
              <a:gd name="connsiteY18" fmla="*/ 42530 h 1297172"/>
              <a:gd name="connsiteX19" fmla="*/ 871869 w 1307804"/>
              <a:gd name="connsiteY19" fmla="*/ 31897 h 1297172"/>
              <a:gd name="connsiteX20" fmla="*/ 1233376 w 1307804"/>
              <a:gd name="connsiteY20" fmla="*/ 21265 h 1297172"/>
              <a:gd name="connsiteX21" fmla="*/ 1275907 w 1307804"/>
              <a:gd name="connsiteY21" fmla="*/ 10632 h 1297172"/>
              <a:gd name="connsiteX22" fmla="*/ 1307804 w 1307804"/>
              <a:gd name="connsiteY22" fmla="*/ 0 h 129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07804" h="1297172">
                <a:moveTo>
                  <a:pt x="0" y="1297172"/>
                </a:moveTo>
                <a:cubicBezTo>
                  <a:pt x="3544" y="1105786"/>
                  <a:pt x="571" y="914168"/>
                  <a:pt x="10632" y="723014"/>
                </a:cubicBezTo>
                <a:cubicBezTo>
                  <a:pt x="11304" y="710253"/>
                  <a:pt x="27530" y="703125"/>
                  <a:pt x="31897" y="691116"/>
                </a:cubicBezTo>
                <a:cubicBezTo>
                  <a:pt x="37570" y="675515"/>
                  <a:pt x="60048" y="563830"/>
                  <a:pt x="74428" y="542260"/>
                </a:cubicBezTo>
                <a:cubicBezTo>
                  <a:pt x="81516" y="531628"/>
                  <a:pt x="86657" y="519399"/>
                  <a:pt x="95693" y="510363"/>
                </a:cubicBezTo>
                <a:cubicBezTo>
                  <a:pt x="104729" y="501327"/>
                  <a:pt x="116958" y="496186"/>
                  <a:pt x="127590" y="489097"/>
                </a:cubicBezTo>
                <a:cubicBezTo>
                  <a:pt x="162769" y="383567"/>
                  <a:pt x="103746" y="544777"/>
                  <a:pt x="170121" y="425302"/>
                </a:cubicBezTo>
                <a:cubicBezTo>
                  <a:pt x="170126" y="425293"/>
                  <a:pt x="196700" y="345563"/>
                  <a:pt x="202018" y="329609"/>
                </a:cubicBezTo>
                <a:cubicBezTo>
                  <a:pt x="205562" y="318976"/>
                  <a:pt x="206434" y="307036"/>
                  <a:pt x="212651" y="297711"/>
                </a:cubicBezTo>
                <a:cubicBezTo>
                  <a:pt x="219739" y="287079"/>
                  <a:pt x="227576" y="276909"/>
                  <a:pt x="233916" y="265814"/>
                </a:cubicBezTo>
                <a:cubicBezTo>
                  <a:pt x="241780" y="252052"/>
                  <a:pt x="243973" y="234491"/>
                  <a:pt x="255181" y="223283"/>
                </a:cubicBezTo>
                <a:cubicBezTo>
                  <a:pt x="273253" y="205211"/>
                  <a:pt x="297711" y="194930"/>
                  <a:pt x="318976" y="180753"/>
                </a:cubicBezTo>
                <a:cubicBezTo>
                  <a:pt x="329609" y="173665"/>
                  <a:pt x="338751" y="163529"/>
                  <a:pt x="350874" y="159488"/>
                </a:cubicBezTo>
                <a:cubicBezTo>
                  <a:pt x="372139" y="152400"/>
                  <a:pt x="396018" y="150657"/>
                  <a:pt x="414669" y="138223"/>
                </a:cubicBezTo>
                <a:cubicBezTo>
                  <a:pt x="425302" y="131135"/>
                  <a:pt x="434890" y="122148"/>
                  <a:pt x="446567" y="116958"/>
                </a:cubicBezTo>
                <a:cubicBezTo>
                  <a:pt x="497696" y="94234"/>
                  <a:pt x="528915" y="91633"/>
                  <a:pt x="584790" y="85060"/>
                </a:cubicBezTo>
                <a:cubicBezTo>
                  <a:pt x="620165" y="80898"/>
                  <a:pt x="655741" y="78590"/>
                  <a:pt x="691116" y="74428"/>
                </a:cubicBezTo>
                <a:cubicBezTo>
                  <a:pt x="716006" y="71500"/>
                  <a:pt x="741039" y="69046"/>
                  <a:pt x="765544" y="63795"/>
                </a:cubicBezTo>
                <a:cubicBezTo>
                  <a:pt x="790773" y="58389"/>
                  <a:pt x="815258" y="49944"/>
                  <a:pt x="839972" y="42530"/>
                </a:cubicBezTo>
                <a:cubicBezTo>
                  <a:pt x="850707" y="39309"/>
                  <a:pt x="860678" y="32502"/>
                  <a:pt x="871869" y="31897"/>
                </a:cubicBezTo>
                <a:cubicBezTo>
                  <a:pt x="992248" y="25390"/>
                  <a:pt x="1112874" y="24809"/>
                  <a:pt x="1233376" y="21265"/>
                </a:cubicBezTo>
                <a:cubicBezTo>
                  <a:pt x="1247553" y="17721"/>
                  <a:pt x="1261856" y="14647"/>
                  <a:pt x="1275907" y="10632"/>
                </a:cubicBezTo>
                <a:cubicBezTo>
                  <a:pt x="1286683" y="7553"/>
                  <a:pt x="1307804" y="0"/>
                  <a:pt x="1307804" y="0"/>
                </a:cubicBezTo>
              </a:path>
            </a:pathLst>
          </a:custGeom>
          <a:noFill/>
          <a:ln w="38100">
            <a:solidFill>
              <a:srgbClr val="1263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32"/>
          <p:cNvSpPr/>
          <p:nvPr/>
        </p:nvSpPr>
        <p:spPr>
          <a:xfrm>
            <a:off x="3907300" y="2101234"/>
            <a:ext cx="15496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Factors: </a:t>
            </a:r>
            <a:r>
              <a:rPr kumimoji="0" lang="en-US" sz="1800" b="0" i="0"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7 ± 2</a:t>
            </a:r>
          </a:p>
        </p:txBody>
      </p:sp>
      <p:sp>
        <p:nvSpPr>
          <p:cNvPr id="9" name="Rectangle 8"/>
          <p:cNvSpPr/>
          <p:nvPr/>
        </p:nvSpPr>
        <p:spPr>
          <a:xfrm>
            <a:off x="651826" y="2104037"/>
            <a:ext cx="2234701" cy="363726"/>
          </a:xfrm>
          <a:prstGeom prst="rect">
            <a:avLst/>
          </a:prstGeom>
          <a:solidFill>
            <a:srgbClr val="7030A0">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p:cNvSpPr/>
          <p:nvPr/>
        </p:nvSpPr>
        <p:spPr>
          <a:xfrm>
            <a:off x="641917" y="3820376"/>
            <a:ext cx="2254519" cy="363726"/>
          </a:xfrm>
          <a:prstGeom prst="rect">
            <a:avLst/>
          </a:prstGeom>
          <a:solidFill>
            <a:srgbClr val="7030A0">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p:cNvSpPr txBox="1"/>
          <p:nvPr/>
        </p:nvSpPr>
        <p:spPr>
          <a:xfrm>
            <a:off x="1238422" y="2116623"/>
            <a:ext cx="12731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 Heuristics</a:t>
            </a:r>
          </a:p>
        </p:txBody>
      </p:sp>
      <p:sp>
        <p:nvSpPr>
          <p:cNvPr id="39" name="TextBox 38"/>
          <p:cNvSpPr txBox="1"/>
          <p:nvPr/>
        </p:nvSpPr>
        <p:spPr>
          <a:xfrm>
            <a:off x="799744" y="3832962"/>
            <a:ext cx="21504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 Rules based system</a:t>
            </a:r>
          </a:p>
        </p:txBody>
      </p:sp>
      <p:sp>
        <p:nvSpPr>
          <p:cNvPr id="43" name="Rectangle 42"/>
          <p:cNvSpPr/>
          <p:nvPr/>
        </p:nvSpPr>
        <p:spPr>
          <a:xfrm>
            <a:off x="3973023" y="3812718"/>
            <a:ext cx="13637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Factors: </a:t>
            </a:r>
            <a:r>
              <a:rPr kumimoji="0" lang="en-US" sz="1800" b="0" i="0"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10s</a:t>
            </a:r>
          </a:p>
        </p:txBody>
      </p:sp>
      <p:sp>
        <p:nvSpPr>
          <p:cNvPr id="44" name="Rectangle 43"/>
          <p:cNvSpPr/>
          <p:nvPr/>
        </p:nvSpPr>
        <p:spPr>
          <a:xfrm>
            <a:off x="3914514" y="5605674"/>
            <a:ext cx="14887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Factors: </a:t>
            </a:r>
            <a:r>
              <a:rPr kumimoji="0" lang="en-US" sz="1800" b="0" i="0"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100s</a:t>
            </a:r>
          </a:p>
        </p:txBody>
      </p:sp>
      <p:sp>
        <p:nvSpPr>
          <p:cNvPr id="51" name="Rectangle 50"/>
          <p:cNvSpPr/>
          <p:nvPr/>
        </p:nvSpPr>
        <p:spPr>
          <a:xfrm>
            <a:off x="9089518" y="2101234"/>
            <a:ext cx="23264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4009E"/>
                </a:solidFill>
                <a:effectLst/>
                <a:uLnTx/>
                <a:uFillTx/>
                <a:latin typeface="Segoe UI" panose="020B0502040204020203" pitchFamily="34" charset="0"/>
                <a:ea typeface="+mn-ea"/>
                <a:cs typeface="Segoe UI" panose="020B0502040204020203" pitchFamily="34" charset="0"/>
              </a:rPr>
              <a:t>~80% Care Decisions</a:t>
            </a:r>
          </a:p>
        </p:txBody>
      </p:sp>
      <p:sp>
        <p:nvSpPr>
          <p:cNvPr id="55" name="Rectangle 54"/>
          <p:cNvSpPr/>
          <p:nvPr/>
        </p:nvSpPr>
        <p:spPr>
          <a:xfrm>
            <a:off x="9155241" y="3812718"/>
            <a:ext cx="23264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4009E"/>
                </a:solidFill>
                <a:effectLst/>
                <a:uLnTx/>
                <a:uFillTx/>
                <a:latin typeface="Segoe UI" panose="020B0502040204020203" pitchFamily="34" charset="0"/>
                <a:ea typeface="+mn-ea"/>
                <a:cs typeface="Segoe UI" panose="020B0502040204020203" pitchFamily="34" charset="0"/>
              </a:rPr>
              <a:t>~18% Care Decisions</a:t>
            </a:r>
          </a:p>
        </p:txBody>
      </p:sp>
      <p:sp>
        <p:nvSpPr>
          <p:cNvPr id="56" name="Rectangle 55"/>
          <p:cNvSpPr/>
          <p:nvPr/>
        </p:nvSpPr>
        <p:spPr>
          <a:xfrm>
            <a:off x="9096732" y="5605674"/>
            <a:ext cx="22014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B4009E"/>
                </a:solidFill>
                <a:effectLst/>
                <a:uLnTx/>
                <a:uFillTx/>
                <a:latin typeface="Segoe UI" panose="020B0502040204020203" pitchFamily="34" charset="0"/>
                <a:ea typeface="+mn-ea"/>
                <a:cs typeface="Segoe UI" panose="020B0502040204020203" pitchFamily="34" charset="0"/>
              </a:rPr>
              <a:t>~2% Care Decisions</a:t>
            </a:r>
          </a:p>
        </p:txBody>
      </p:sp>
      <p:sp>
        <p:nvSpPr>
          <p:cNvPr id="28" name="Title 1">
            <a:extLst>
              <a:ext uri="{FF2B5EF4-FFF2-40B4-BE49-F238E27FC236}">
                <a16:creationId xmlns:a16="http://schemas.microsoft.com/office/drawing/2014/main" id="{619D621F-1C16-9A4D-B3C3-A0DB30F66E61}"/>
              </a:ext>
            </a:extLst>
          </p:cNvPr>
          <p:cNvSpPr txBox="1">
            <a:spLocks/>
          </p:cNvSpPr>
          <p:nvPr/>
        </p:nvSpPr>
        <p:spPr>
          <a:xfrm>
            <a:off x="838200" y="409860"/>
            <a:ext cx="10515600" cy="793308"/>
          </a:xfrm>
          <a:prstGeom prst="rect">
            <a:avLst/>
          </a:prstGeom>
        </p:spPr>
        <p:txBody>
          <a:bodyPr>
            <a:normAutofit fontScale="97500"/>
          </a:bodyPr>
          <a:lstStyle>
            <a:lvl1pPr algn="l" defTabSz="914400" rtl="0" eaLnBrk="1" latinLnBrk="0" hangingPunct="1">
              <a:lnSpc>
                <a:spcPct val="90000"/>
              </a:lnSpc>
              <a:spcBef>
                <a:spcPct val="0"/>
              </a:spcBef>
              <a:buNone/>
              <a:defRPr sz="4400" b="1" i="0" kern="1200">
                <a:solidFill>
                  <a:schemeClr val="tx1"/>
                </a:solidFill>
                <a:latin typeface="Museo Sans 900" charset="0"/>
                <a:ea typeface="Museo Sans 900" charset="0"/>
                <a:cs typeface="Museo Sans 900" charset="0"/>
              </a:defRPr>
            </a:lvl1pPr>
          </a:lstStyle>
          <a:p>
            <a:r>
              <a:rPr lang="en-US" dirty="0">
                <a:solidFill>
                  <a:schemeClr val="accent1"/>
                </a:solidFill>
              </a:rPr>
              <a:t>How Are Decisions Made in Healthcare?</a:t>
            </a:r>
          </a:p>
        </p:txBody>
      </p:sp>
      <p:grpSp>
        <p:nvGrpSpPr>
          <p:cNvPr id="3" name="Group 2">
            <a:extLst>
              <a:ext uri="{FF2B5EF4-FFF2-40B4-BE49-F238E27FC236}">
                <a16:creationId xmlns:a16="http://schemas.microsoft.com/office/drawing/2014/main" id="{C2209EF8-1BCB-644A-AAD9-EBF2F40BB712}"/>
              </a:ext>
            </a:extLst>
          </p:cNvPr>
          <p:cNvGrpSpPr/>
          <p:nvPr/>
        </p:nvGrpSpPr>
        <p:grpSpPr>
          <a:xfrm>
            <a:off x="590937" y="5527005"/>
            <a:ext cx="2294187" cy="363726"/>
            <a:chOff x="345847" y="6452328"/>
            <a:chExt cx="2294187" cy="363726"/>
          </a:xfrm>
        </p:grpSpPr>
        <p:sp>
          <p:nvSpPr>
            <p:cNvPr id="38" name="Rectangle 37"/>
            <p:cNvSpPr/>
            <p:nvPr/>
          </p:nvSpPr>
          <p:spPr>
            <a:xfrm>
              <a:off x="345847" y="6452328"/>
              <a:ext cx="2294187" cy="363726"/>
            </a:xfrm>
            <a:prstGeom prst="rect">
              <a:avLst/>
            </a:prstGeom>
            <a:solidFill>
              <a:srgbClr val="7030A0">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Box 40"/>
            <p:cNvSpPr txBox="1"/>
            <p:nvPr/>
          </p:nvSpPr>
          <p:spPr>
            <a:xfrm>
              <a:off x="673790" y="6462756"/>
              <a:ext cx="19662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3. ML based System</a:t>
              </a:r>
            </a:p>
          </p:txBody>
        </p:sp>
      </p:grpSp>
      <p:sp>
        <p:nvSpPr>
          <p:cNvPr id="29" name="Rectangle 28">
            <a:extLst>
              <a:ext uri="{FF2B5EF4-FFF2-40B4-BE49-F238E27FC236}">
                <a16:creationId xmlns:a16="http://schemas.microsoft.com/office/drawing/2014/main" id="{926E0E28-42B3-D44D-9018-5A539627504A}"/>
              </a:ext>
            </a:extLst>
          </p:cNvPr>
          <p:cNvSpPr/>
          <p:nvPr/>
        </p:nvSpPr>
        <p:spPr>
          <a:xfrm>
            <a:off x="9526240" y="6447104"/>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98031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5" grpId="0" animBg="1"/>
      <p:bldP spid="33" grpId="0"/>
      <p:bldP spid="9" grpId="0" animBg="1"/>
      <p:bldP spid="37" grpId="0" animBg="1"/>
      <p:bldP spid="10" grpId="0"/>
      <p:bldP spid="39" grpId="0"/>
      <p:bldP spid="43" grpId="0"/>
      <p:bldP spid="44" grpId="0"/>
      <p:bldP spid="51" grpId="0"/>
      <p:bldP spid="55"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9CEA-78B8-2D4F-BE80-C41451984CAB}"/>
              </a:ext>
            </a:extLst>
          </p:cNvPr>
          <p:cNvSpPr>
            <a:spLocks noGrp="1"/>
          </p:cNvSpPr>
          <p:nvPr>
            <p:ph type="title"/>
          </p:nvPr>
        </p:nvSpPr>
        <p:spPr>
          <a:xfrm>
            <a:off x="838199" y="409860"/>
            <a:ext cx="10825339" cy="793308"/>
          </a:xfrm>
        </p:spPr>
        <p:txBody>
          <a:bodyPr>
            <a:normAutofit fontScale="90000"/>
          </a:bodyPr>
          <a:lstStyle/>
          <a:p>
            <a:r>
              <a:rPr lang="en-US" dirty="0"/>
              <a:t>How </a:t>
            </a:r>
            <a:r>
              <a:rPr lang="en-US" dirty="0">
                <a:solidFill>
                  <a:schemeClr val="accent1"/>
                </a:solidFill>
              </a:rPr>
              <a:t>Machine Learning </a:t>
            </a:r>
            <a:r>
              <a:rPr lang="en-US" dirty="0"/>
              <a:t>Can Improve Healthcare Across the </a:t>
            </a:r>
            <a:r>
              <a:rPr lang="en-US" dirty="0">
                <a:solidFill>
                  <a:schemeClr val="accent1"/>
                </a:solidFill>
              </a:rPr>
              <a:t>Continuum of Care</a:t>
            </a:r>
            <a:r>
              <a:rPr lang="en-US" dirty="0"/>
              <a:t>?</a:t>
            </a:r>
          </a:p>
        </p:txBody>
      </p:sp>
      <p:grpSp>
        <p:nvGrpSpPr>
          <p:cNvPr id="3" name="Group 2">
            <a:extLst>
              <a:ext uri="{FF2B5EF4-FFF2-40B4-BE49-F238E27FC236}">
                <a16:creationId xmlns:a16="http://schemas.microsoft.com/office/drawing/2014/main" id="{B0296528-F153-2F41-8EAE-8253CDB6434D}"/>
              </a:ext>
            </a:extLst>
          </p:cNvPr>
          <p:cNvGrpSpPr/>
          <p:nvPr/>
        </p:nvGrpSpPr>
        <p:grpSpPr>
          <a:xfrm>
            <a:off x="531155" y="1549660"/>
            <a:ext cx="10902834" cy="5129381"/>
            <a:chOff x="81541" y="1395729"/>
            <a:chExt cx="11846620" cy="5495196"/>
          </a:xfrm>
        </p:grpSpPr>
        <p:cxnSp>
          <p:nvCxnSpPr>
            <p:cNvPr id="9" name="Straight Connector 8">
              <a:extLst>
                <a:ext uri="{FF2B5EF4-FFF2-40B4-BE49-F238E27FC236}">
                  <a16:creationId xmlns:a16="http://schemas.microsoft.com/office/drawing/2014/main" id="{4D20ADDD-99C8-2C42-81FA-D59F78614202}"/>
                </a:ext>
              </a:extLst>
            </p:cNvPr>
            <p:cNvCxnSpPr/>
            <p:nvPr/>
          </p:nvCxnSpPr>
          <p:spPr>
            <a:xfrm>
              <a:off x="543206" y="2380305"/>
              <a:ext cx="104648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165FD4A-AF86-8549-96FF-8F71777587BC}"/>
                </a:ext>
              </a:extLst>
            </p:cNvPr>
            <p:cNvCxnSpPr>
              <a:cxnSpLocks/>
            </p:cNvCxnSpPr>
            <p:nvPr/>
          </p:nvCxnSpPr>
          <p:spPr>
            <a:xfrm flipV="1">
              <a:off x="555906" y="1453205"/>
              <a:ext cx="0" cy="9271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2B09740-3B36-9049-8381-93F338950770}"/>
                </a:ext>
              </a:extLst>
            </p:cNvPr>
            <p:cNvSpPr txBox="1"/>
            <p:nvPr/>
          </p:nvSpPr>
          <p:spPr>
            <a:xfrm>
              <a:off x="5316902" y="2567361"/>
              <a:ext cx="879408" cy="276999"/>
            </a:xfrm>
            <a:prstGeom prst="rect">
              <a:avLst/>
            </a:prstGeom>
            <a:noFill/>
          </p:spPr>
          <p:txBody>
            <a:bodyPr wrap="none" rtlCol="0">
              <a:spAutoFit/>
            </a:bodyPr>
            <a:lstStyle/>
            <a:p>
              <a:pPr algn="ctr"/>
              <a:r>
                <a:rPr lang="en-US" sz="1200" b="1" dirty="0"/>
                <a:t>Age</a:t>
              </a:r>
              <a:r>
                <a:rPr lang="en-US" sz="1200" dirty="0"/>
                <a:t> (years)</a:t>
              </a:r>
            </a:p>
          </p:txBody>
        </p:sp>
        <p:sp>
          <p:nvSpPr>
            <p:cNvPr id="15" name="TextBox 14">
              <a:extLst>
                <a:ext uri="{FF2B5EF4-FFF2-40B4-BE49-F238E27FC236}">
                  <a16:creationId xmlns:a16="http://schemas.microsoft.com/office/drawing/2014/main" id="{13E44FFF-B2E9-CD49-8159-D4F87AC20D99}"/>
                </a:ext>
              </a:extLst>
            </p:cNvPr>
            <p:cNvSpPr txBox="1"/>
            <p:nvPr/>
          </p:nvSpPr>
          <p:spPr>
            <a:xfrm rot="16200000">
              <a:off x="-164039" y="1641309"/>
              <a:ext cx="952826" cy="461665"/>
            </a:xfrm>
            <a:prstGeom prst="rect">
              <a:avLst/>
            </a:prstGeom>
            <a:noFill/>
          </p:spPr>
          <p:txBody>
            <a:bodyPr wrap="square" rtlCol="0">
              <a:spAutoFit/>
            </a:bodyPr>
            <a:lstStyle/>
            <a:p>
              <a:pPr algn="ctr"/>
              <a:r>
                <a:rPr lang="en-US" sz="1200" b="1" dirty="0"/>
                <a:t>Healthcare Utilization</a:t>
              </a:r>
            </a:p>
          </p:txBody>
        </p:sp>
        <p:sp>
          <p:nvSpPr>
            <p:cNvPr id="16" name="TextBox 15">
              <a:extLst>
                <a:ext uri="{FF2B5EF4-FFF2-40B4-BE49-F238E27FC236}">
                  <a16:creationId xmlns:a16="http://schemas.microsoft.com/office/drawing/2014/main" id="{1C1547FE-C32E-7540-B5E8-FFDA8B255A9C}"/>
                </a:ext>
              </a:extLst>
            </p:cNvPr>
            <p:cNvSpPr txBox="1"/>
            <p:nvPr/>
          </p:nvSpPr>
          <p:spPr>
            <a:xfrm>
              <a:off x="424299" y="2355608"/>
              <a:ext cx="263214" cy="276999"/>
            </a:xfrm>
            <a:prstGeom prst="rect">
              <a:avLst/>
            </a:prstGeom>
            <a:noFill/>
          </p:spPr>
          <p:txBody>
            <a:bodyPr wrap="none" rtlCol="0">
              <a:spAutoFit/>
            </a:bodyPr>
            <a:lstStyle/>
            <a:p>
              <a:r>
                <a:rPr lang="en-US" sz="1200" dirty="0"/>
                <a:t>0</a:t>
              </a:r>
            </a:p>
          </p:txBody>
        </p:sp>
        <p:sp>
          <p:nvSpPr>
            <p:cNvPr id="18" name="TextBox 17">
              <a:extLst>
                <a:ext uri="{FF2B5EF4-FFF2-40B4-BE49-F238E27FC236}">
                  <a16:creationId xmlns:a16="http://schemas.microsoft.com/office/drawing/2014/main" id="{582B2176-ABA7-EB45-B52C-EA2DA0D6B328}"/>
                </a:ext>
              </a:extLst>
            </p:cNvPr>
            <p:cNvSpPr txBox="1"/>
            <p:nvPr/>
          </p:nvSpPr>
          <p:spPr>
            <a:xfrm>
              <a:off x="10837126" y="2355608"/>
              <a:ext cx="341760" cy="276999"/>
            </a:xfrm>
            <a:prstGeom prst="rect">
              <a:avLst/>
            </a:prstGeom>
            <a:noFill/>
          </p:spPr>
          <p:txBody>
            <a:bodyPr wrap="none" rtlCol="0">
              <a:spAutoFit/>
            </a:bodyPr>
            <a:lstStyle/>
            <a:p>
              <a:r>
                <a:rPr lang="en-US" sz="1200" dirty="0"/>
                <a:t>80</a:t>
              </a:r>
            </a:p>
          </p:txBody>
        </p:sp>
        <p:sp>
          <p:nvSpPr>
            <p:cNvPr id="19" name="TextBox 18">
              <a:extLst>
                <a:ext uri="{FF2B5EF4-FFF2-40B4-BE49-F238E27FC236}">
                  <a16:creationId xmlns:a16="http://schemas.microsoft.com/office/drawing/2014/main" id="{C36D0982-6227-C346-8753-65F4AE4EB17D}"/>
                </a:ext>
              </a:extLst>
            </p:cNvPr>
            <p:cNvSpPr txBox="1"/>
            <p:nvPr/>
          </p:nvSpPr>
          <p:spPr>
            <a:xfrm>
              <a:off x="8214285" y="2355608"/>
              <a:ext cx="341760" cy="276999"/>
            </a:xfrm>
            <a:prstGeom prst="rect">
              <a:avLst/>
            </a:prstGeom>
            <a:noFill/>
          </p:spPr>
          <p:txBody>
            <a:bodyPr wrap="none" rtlCol="0">
              <a:spAutoFit/>
            </a:bodyPr>
            <a:lstStyle/>
            <a:p>
              <a:r>
                <a:rPr lang="en-US" sz="1200" dirty="0"/>
                <a:t>60</a:t>
              </a:r>
            </a:p>
          </p:txBody>
        </p:sp>
        <p:sp>
          <p:nvSpPr>
            <p:cNvPr id="20" name="TextBox 19">
              <a:extLst>
                <a:ext uri="{FF2B5EF4-FFF2-40B4-BE49-F238E27FC236}">
                  <a16:creationId xmlns:a16="http://schemas.microsoft.com/office/drawing/2014/main" id="{C28C2B55-CD7C-194D-B3F4-996B8371AA6A}"/>
                </a:ext>
              </a:extLst>
            </p:cNvPr>
            <p:cNvSpPr txBox="1"/>
            <p:nvPr/>
          </p:nvSpPr>
          <p:spPr>
            <a:xfrm>
              <a:off x="5591441" y="2355608"/>
              <a:ext cx="341760" cy="276999"/>
            </a:xfrm>
            <a:prstGeom prst="rect">
              <a:avLst/>
            </a:prstGeom>
            <a:noFill/>
          </p:spPr>
          <p:txBody>
            <a:bodyPr wrap="none" rtlCol="0">
              <a:spAutoFit/>
            </a:bodyPr>
            <a:lstStyle/>
            <a:p>
              <a:r>
                <a:rPr lang="en-US" sz="1200" dirty="0"/>
                <a:t>40</a:t>
              </a:r>
            </a:p>
          </p:txBody>
        </p:sp>
        <p:sp>
          <p:nvSpPr>
            <p:cNvPr id="21" name="TextBox 20">
              <a:extLst>
                <a:ext uri="{FF2B5EF4-FFF2-40B4-BE49-F238E27FC236}">
                  <a16:creationId xmlns:a16="http://schemas.microsoft.com/office/drawing/2014/main" id="{ABA2043B-DCA2-E443-9839-201D839080F1}"/>
                </a:ext>
              </a:extLst>
            </p:cNvPr>
            <p:cNvSpPr txBox="1"/>
            <p:nvPr/>
          </p:nvSpPr>
          <p:spPr>
            <a:xfrm>
              <a:off x="2968597" y="2355608"/>
              <a:ext cx="341760" cy="276999"/>
            </a:xfrm>
            <a:prstGeom prst="rect">
              <a:avLst/>
            </a:prstGeom>
            <a:noFill/>
          </p:spPr>
          <p:txBody>
            <a:bodyPr wrap="none" rtlCol="0">
              <a:spAutoFit/>
            </a:bodyPr>
            <a:lstStyle/>
            <a:p>
              <a:r>
                <a:rPr lang="en-US" sz="1200" dirty="0"/>
                <a:t>20</a:t>
              </a:r>
            </a:p>
          </p:txBody>
        </p:sp>
        <p:sp>
          <p:nvSpPr>
            <p:cNvPr id="22" name="TextBox 21">
              <a:extLst>
                <a:ext uri="{FF2B5EF4-FFF2-40B4-BE49-F238E27FC236}">
                  <a16:creationId xmlns:a16="http://schemas.microsoft.com/office/drawing/2014/main" id="{78CAEAF2-1DC4-3549-81C1-A207E77655B2}"/>
                </a:ext>
              </a:extLst>
            </p:cNvPr>
            <p:cNvSpPr txBox="1"/>
            <p:nvPr/>
          </p:nvSpPr>
          <p:spPr>
            <a:xfrm>
              <a:off x="4088010" y="1792676"/>
              <a:ext cx="1468415" cy="276999"/>
            </a:xfrm>
            <a:prstGeom prst="rect">
              <a:avLst/>
            </a:prstGeom>
            <a:noFill/>
          </p:spPr>
          <p:txBody>
            <a:bodyPr wrap="none" rtlCol="0">
              <a:spAutoFit/>
            </a:bodyPr>
            <a:lstStyle/>
            <a:p>
              <a:pPr algn="ctr"/>
              <a:r>
                <a:rPr lang="en-US" sz="1200" i="1" dirty="0"/>
                <a:t>Birth of two children</a:t>
              </a:r>
            </a:p>
          </p:txBody>
        </p:sp>
        <p:sp>
          <p:nvSpPr>
            <p:cNvPr id="23" name="TextBox 22">
              <a:extLst>
                <a:ext uri="{FF2B5EF4-FFF2-40B4-BE49-F238E27FC236}">
                  <a16:creationId xmlns:a16="http://schemas.microsoft.com/office/drawing/2014/main" id="{37E5102F-51D5-A240-A4FC-A664E50AF59F}"/>
                </a:ext>
              </a:extLst>
            </p:cNvPr>
            <p:cNvSpPr txBox="1"/>
            <p:nvPr/>
          </p:nvSpPr>
          <p:spPr>
            <a:xfrm>
              <a:off x="10728795" y="2114301"/>
              <a:ext cx="559961" cy="276999"/>
            </a:xfrm>
            <a:prstGeom prst="rect">
              <a:avLst/>
            </a:prstGeom>
            <a:noFill/>
          </p:spPr>
          <p:txBody>
            <a:bodyPr wrap="none" rtlCol="0">
              <a:spAutoFit/>
            </a:bodyPr>
            <a:lstStyle/>
            <a:p>
              <a:pPr algn="ctr"/>
              <a:r>
                <a:rPr lang="en-US" sz="1200" i="1" dirty="0"/>
                <a:t>Death</a:t>
              </a:r>
            </a:p>
          </p:txBody>
        </p:sp>
        <p:sp>
          <p:nvSpPr>
            <p:cNvPr id="24" name="Freeform 23">
              <a:extLst>
                <a:ext uri="{FF2B5EF4-FFF2-40B4-BE49-F238E27FC236}">
                  <a16:creationId xmlns:a16="http://schemas.microsoft.com/office/drawing/2014/main" id="{33B9DDF8-1D2F-084F-9988-4DC4133580F9}"/>
                </a:ext>
              </a:extLst>
            </p:cNvPr>
            <p:cNvSpPr/>
            <p:nvPr/>
          </p:nvSpPr>
          <p:spPr>
            <a:xfrm>
              <a:off x="568606" y="1663132"/>
              <a:ext cx="10414000" cy="666417"/>
            </a:xfrm>
            <a:custGeom>
              <a:avLst/>
              <a:gdLst>
                <a:gd name="connsiteX0" fmla="*/ 0 w 10414000"/>
                <a:gd name="connsiteY0" fmla="*/ 152560 h 666417"/>
                <a:gd name="connsiteX1" fmla="*/ 127000 w 10414000"/>
                <a:gd name="connsiteY1" fmla="*/ 584360 h 666417"/>
                <a:gd name="connsiteX2" fmla="*/ 431800 w 10414000"/>
                <a:gd name="connsiteY2" fmla="*/ 647860 h 666417"/>
                <a:gd name="connsiteX3" fmla="*/ 635000 w 10414000"/>
                <a:gd name="connsiteY3" fmla="*/ 584360 h 666417"/>
                <a:gd name="connsiteX4" fmla="*/ 762000 w 10414000"/>
                <a:gd name="connsiteY4" fmla="*/ 635160 h 666417"/>
                <a:gd name="connsiteX5" fmla="*/ 901700 w 10414000"/>
                <a:gd name="connsiteY5" fmla="*/ 571660 h 666417"/>
                <a:gd name="connsiteX6" fmla="*/ 1079500 w 10414000"/>
                <a:gd name="connsiteY6" fmla="*/ 647860 h 666417"/>
                <a:gd name="connsiteX7" fmla="*/ 1358900 w 10414000"/>
                <a:gd name="connsiteY7" fmla="*/ 558960 h 666417"/>
                <a:gd name="connsiteX8" fmla="*/ 1536700 w 10414000"/>
                <a:gd name="connsiteY8" fmla="*/ 647860 h 666417"/>
                <a:gd name="connsiteX9" fmla="*/ 1943100 w 10414000"/>
                <a:gd name="connsiteY9" fmla="*/ 584360 h 666417"/>
                <a:gd name="connsiteX10" fmla="*/ 2095500 w 10414000"/>
                <a:gd name="connsiteY10" fmla="*/ 647860 h 666417"/>
                <a:gd name="connsiteX11" fmla="*/ 2362200 w 10414000"/>
                <a:gd name="connsiteY11" fmla="*/ 558960 h 666417"/>
                <a:gd name="connsiteX12" fmla="*/ 2552700 w 10414000"/>
                <a:gd name="connsiteY12" fmla="*/ 635160 h 666417"/>
                <a:gd name="connsiteX13" fmla="*/ 2755900 w 10414000"/>
                <a:gd name="connsiteY13" fmla="*/ 571660 h 666417"/>
                <a:gd name="connsiteX14" fmla="*/ 2933700 w 10414000"/>
                <a:gd name="connsiteY14" fmla="*/ 635160 h 666417"/>
                <a:gd name="connsiteX15" fmla="*/ 3200400 w 10414000"/>
                <a:gd name="connsiteY15" fmla="*/ 584360 h 666417"/>
                <a:gd name="connsiteX16" fmla="*/ 3340100 w 10414000"/>
                <a:gd name="connsiteY16" fmla="*/ 647860 h 666417"/>
                <a:gd name="connsiteX17" fmla="*/ 3505200 w 10414000"/>
                <a:gd name="connsiteY17" fmla="*/ 558960 h 666417"/>
                <a:gd name="connsiteX18" fmla="*/ 3746500 w 10414000"/>
                <a:gd name="connsiteY18" fmla="*/ 343060 h 666417"/>
                <a:gd name="connsiteX19" fmla="*/ 3898900 w 10414000"/>
                <a:gd name="connsiteY19" fmla="*/ 508160 h 666417"/>
                <a:gd name="connsiteX20" fmla="*/ 4051300 w 10414000"/>
                <a:gd name="connsiteY20" fmla="*/ 635160 h 666417"/>
                <a:gd name="connsiteX21" fmla="*/ 4216400 w 10414000"/>
                <a:gd name="connsiteY21" fmla="*/ 584360 h 666417"/>
                <a:gd name="connsiteX22" fmla="*/ 4356100 w 10414000"/>
                <a:gd name="connsiteY22" fmla="*/ 647860 h 666417"/>
                <a:gd name="connsiteX23" fmla="*/ 4559300 w 10414000"/>
                <a:gd name="connsiteY23" fmla="*/ 597060 h 666417"/>
                <a:gd name="connsiteX24" fmla="*/ 4762500 w 10414000"/>
                <a:gd name="connsiteY24" fmla="*/ 368460 h 666417"/>
                <a:gd name="connsiteX25" fmla="*/ 4940300 w 10414000"/>
                <a:gd name="connsiteY25" fmla="*/ 622460 h 666417"/>
                <a:gd name="connsiteX26" fmla="*/ 5118100 w 10414000"/>
                <a:gd name="connsiteY26" fmla="*/ 622460 h 666417"/>
                <a:gd name="connsiteX27" fmla="*/ 5232400 w 10414000"/>
                <a:gd name="connsiteY27" fmla="*/ 584360 h 666417"/>
                <a:gd name="connsiteX28" fmla="*/ 5410200 w 10414000"/>
                <a:gd name="connsiteY28" fmla="*/ 647860 h 666417"/>
                <a:gd name="connsiteX29" fmla="*/ 5689600 w 10414000"/>
                <a:gd name="connsiteY29" fmla="*/ 571660 h 666417"/>
                <a:gd name="connsiteX30" fmla="*/ 5791200 w 10414000"/>
                <a:gd name="connsiteY30" fmla="*/ 647860 h 666417"/>
                <a:gd name="connsiteX31" fmla="*/ 6057900 w 10414000"/>
                <a:gd name="connsiteY31" fmla="*/ 597060 h 666417"/>
                <a:gd name="connsiteX32" fmla="*/ 6184900 w 10414000"/>
                <a:gd name="connsiteY32" fmla="*/ 317660 h 666417"/>
                <a:gd name="connsiteX33" fmla="*/ 6388100 w 10414000"/>
                <a:gd name="connsiteY33" fmla="*/ 533560 h 666417"/>
                <a:gd name="connsiteX34" fmla="*/ 6553200 w 10414000"/>
                <a:gd name="connsiteY34" fmla="*/ 660560 h 666417"/>
                <a:gd name="connsiteX35" fmla="*/ 6832600 w 10414000"/>
                <a:gd name="connsiteY35" fmla="*/ 635160 h 666417"/>
                <a:gd name="connsiteX36" fmla="*/ 7073900 w 10414000"/>
                <a:gd name="connsiteY36" fmla="*/ 546260 h 666417"/>
                <a:gd name="connsiteX37" fmla="*/ 7315200 w 10414000"/>
                <a:gd name="connsiteY37" fmla="*/ 597060 h 666417"/>
                <a:gd name="connsiteX38" fmla="*/ 7467600 w 10414000"/>
                <a:gd name="connsiteY38" fmla="*/ 520860 h 666417"/>
                <a:gd name="connsiteX39" fmla="*/ 7632700 w 10414000"/>
                <a:gd name="connsiteY39" fmla="*/ 571660 h 666417"/>
                <a:gd name="connsiteX40" fmla="*/ 7823200 w 10414000"/>
                <a:gd name="connsiteY40" fmla="*/ 533560 h 666417"/>
                <a:gd name="connsiteX41" fmla="*/ 8013700 w 10414000"/>
                <a:gd name="connsiteY41" fmla="*/ 571660 h 666417"/>
                <a:gd name="connsiteX42" fmla="*/ 8178800 w 10414000"/>
                <a:gd name="connsiteY42" fmla="*/ 508160 h 666417"/>
                <a:gd name="connsiteX43" fmla="*/ 8356600 w 10414000"/>
                <a:gd name="connsiteY43" fmla="*/ 546260 h 666417"/>
                <a:gd name="connsiteX44" fmla="*/ 8470900 w 10414000"/>
                <a:gd name="connsiteY44" fmla="*/ 406560 h 666417"/>
                <a:gd name="connsiteX45" fmla="*/ 8610600 w 10414000"/>
                <a:gd name="connsiteY45" fmla="*/ 381160 h 666417"/>
                <a:gd name="connsiteX46" fmla="*/ 8737600 w 10414000"/>
                <a:gd name="connsiteY46" fmla="*/ 520860 h 666417"/>
                <a:gd name="connsiteX47" fmla="*/ 8928100 w 10414000"/>
                <a:gd name="connsiteY47" fmla="*/ 381160 h 666417"/>
                <a:gd name="connsiteX48" fmla="*/ 8991600 w 10414000"/>
                <a:gd name="connsiteY48" fmla="*/ 279560 h 666417"/>
                <a:gd name="connsiteX49" fmla="*/ 9131300 w 10414000"/>
                <a:gd name="connsiteY49" fmla="*/ 533560 h 666417"/>
                <a:gd name="connsiteX50" fmla="*/ 9347200 w 10414000"/>
                <a:gd name="connsiteY50" fmla="*/ 292260 h 666417"/>
                <a:gd name="connsiteX51" fmla="*/ 9486900 w 10414000"/>
                <a:gd name="connsiteY51" fmla="*/ 343060 h 666417"/>
                <a:gd name="connsiteX52" fmla="*/ 9613900 w 10414000"/>
                <a:gd name="connsiteY52" fmla="*/ 241460 h 666417"/>
                <a:gd name="connsiteX53" fmla="*/ 9664700 w 10414000"/>
                <a:gd name="connsiteY53" fmla="*/ 25560 h 666417"/>
                <a:gd name="connsiteX54" fmla="*/ 9829800 w 10414000"/>
                <a:gd name="connsiteY54" fmla="*/ 177960 h 666417"/>
                <a:gd name="connsiteX55" fmla="*/ 9944100 w 10414000"/>
                <a:gd name="connsiteY55" fmla="*/ 160 h 666417"/>
                <a:gd name="connsiteX56" fmla="*/ 10160000 w 10414000"/>
                <a:gd name="connsiteY56" fmla="*/ 177960 h 666417"/>
                <a:gd name="connsiteX57" fmla="*/ 10248900 w 10414000"/>
                <a:gd name="connsiteY57" fmla="*/ 160 h 666417"/>
                <a:gd name="connsiteX58" fmla="*/ 10350500 w 10414000"/>
                <a:gd name="connsiteY58" fmla="*/ 216060 h 666417"/>
                <a:gd name="connsiteX59" fmla="*/ 10414000 w 10414000"/>
                <a:gd name="connsiteY59" fmla="*/ 520860 h 66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414000" h="666417">
                  <a:moveTo>
                    <a:pt x="0" y="152560"/>
                  </a:moveTo>
                  <a:cubicBezTo>
                    <a:pt x="27516" y="327185"/>
                    <a:pt x="55033" y="501810"/>
                    <a:pt x="127000" y="584360"/>
                  </a:cubicBezTo>
                  <a:cubicBezTo>
                    <a:pt x="198967" y="666910"/>
                    <a:pt x="347133" y="647860"/>
                    <a:pt x="431800" y="647860"/>
                  </a:cubicBezTo>
                  <a:cubicBezTo>
                    <a:pt x="516467" y="647860"/>
                    <a:pt x="579967" y="586477"/>
                    <a:pt x="635000" y="584360"/>
                  </a:cubicBezTo>
                  <a:cubicBezTo>
                    <a:pt x="690033" y="582243"/>
                    <a:pt x="717550" y="637277"/>
                    <a:pt x="762000" y="635160"/>
                  </a:cubicBezTo>
                  <a:cubicBezTo>
                    <a:pt x="806450" y="633043"/>
                    <a:pt x="848783" y="569543"/>
                    <a:pt x="901700" y="571660"/>
                  </a:cubicBezTo>
                  <a:cubicBezTo>
                    <a:pt x="954617" y="573777"/>
                    <a:pt x="1003300" y="649977"/>
                    <a:pt x="1079500" y="647860"/>
                  </a:cubicBezTo>
                  <a:cubicBezTo>
                    <a:pt x="1155700" y="645743"/>
                    <a:pt x="1282700" y="558960"/>
                    <a:pt x="1358900" y="558960"/>
                  </a:cubicBezTo>
                  <a:cubicBezTo>
                    <a:pt x="1435100" y="558960"/>
                    <a:pt x="1439333" y="643627"/>
                    <a:pt x="1536700" y="647860"/>
                  </a:cubicBezTo>
                  <a:cubicBezTo>
                    <a:pt x="1634067" y="652093"/>
                    <a:pt x="1849967" y="584360"/>
                    <a:pt x="1943100" y="584360"/>
                  </a:cubicBezTo>
                  <a:cubicBezTo>
                    <a:pt x="2036233" y="584360"/>
                    <a:pt x="2025650" y="652093"/>
                    <a:pt x="2095500" y="647860"/>
                  </a:cubicBezTo>
                  <a:cubicBezTo>
                    <a:pt x="2165350" y="643627"/>
                    <a:pt x="2286000" y="561077"/>
                    <a:pt x="2362200" y="558960"/>
                  </a:cubicBezTo>
                  <a:cubicBezTo>
                    <a:pt x="2438400" y="556843"/>
                    <a:pt x="2487083" y="633043"/>
                    <a:pt x="2552700" y="635160"/>
                  </a:cubicBezTo>
                  <a:cubicBezTo>
                    <a:pt x="2618317" y="637277"/>
                    <a:pt x="2692400" y="571660"/>
                    <a:pt x="2755900" y="571660"/>
                  </a:cubicBezTo>
                  <a:cubicBezTo>
                    <a:pt x="2819400" y="571660"/>
                    <a:pt x="2859617" y="633043"/>
                    <a:pt x="2933700" y="635160"/>
                  </a:cubicBezTo>
                  <a:cubicBezTo>
                    <a:pt x="3007783" y="637277"/>
                    <a:pt x="3132667" y="582243"/>
                    <a:pt x="3200400" y="584360"/>
                  </a:cubicBezTo>
                  <a:cubicBezTo>
                    <a:pt x="3268133" y="586477"/>
                    <a:pt x="3289300" y="652093"/>
                    <a:pt x="3340100" y="647860"/>
                  </a:cubicBezTo>
                  <a:cubicBezTo>
                    <a:pt x="3390900" y="643627"/>
                    <a:pt x="3437467" y="609760"/>
                    <a:pt x="3505200" y="558960"/>
                  </a:cubicBezTo>
                  <a:cubicBezTo>
                    <a:pt x="3572933" y="508160"/>
                    <a:pt x="3680883" y="351527"/>
                    <a:pt x="3746500" y="343060"/>
                  </a:cubicBezTo>
                  <a:cubicBezTo>
                    <a:pt x="3812117" y="334593"/>
                    <a:pt x="3848100" y="459477"/>
                    <a:pt x="3898900" y="508160"/>
                  </a:cubicBezTo>
                  <a:cubicBezTo>
                    <a:pt x="3949700" y="556843"/>
                    <a:pt x="3998383" y="622460"/>
                    <a:pt x="4051300" y="635160"/>
                  </a:cubicBezTo>
                  <a:cubicBezTo>
                    <a:pt x="4104217" y="647860"/>
                    <a:pt x="4165600" y="582243"/>
                    <a:pt x="4216400" y="584360"/>
                  </a:cubicBezTo>
                  <a:cubicBezTo>
                    <a:pt x="4267200" y="586477"/>
                    <a:pt x="4298950" y="645743"/>
                    <a:pt x="4356100" y="647860"/>
                  </a:cubicBezTo>
                  <a:cubicBezTo>
                    <a:pt x="4413250" y="649977"/>
                    <a:pt x="4491567" y="643627"/>
                    <a:pt x="4559300" y="597060"/>
                  </a:cubicBezTo>
                  <a:cubicBezTo>
                    <a:pt x="4627033" y="550493"/>
                    <a:pt x="4699000" y="364227"/>
                    <a:pt x="4762500" y="368460"/>
                  </a:cubicBezTo>
                  <a:cubicBezTo>
                    <a:pt x="4826000" y="372693"/>
                    <a:pt x="4881033" y="580127"/>
                    <a:pt x="4940300" y="622460"/>
                  </a:cubicBezTo>
                  <a:cubicBezTo>
                    <a:pt x="4999567" y="664793"/>
                    <a:pt x="5069417" y="628810"/>
                    <a:pt x="5118100" y="622460"/>
                  </a:cubicBezTo>
                  <a:cubicBezTo>
                    <a:pt x="5166783" y="616110"/>
                    <a:pt x="5183717" y="580127"/>
                    <a:pt x="5232400" y="584360"/>
                  </a:cubicBezTo>
                  <a:cubicBezTo>
                    <a:pt x="5281083" y="588593"/>
                    <a:pt x="5334000" y="649977"/>
                    <a:pt x="5410200" y="647860"/>
                  </a:cubicBezTo>
                  <a:cubicBezTo>
                    <a:pt x="5486400" y="645743"/>
                    <a:pt x="5626100" y="571660"/>
                    <a:pt x="5689600" y="571660"/>
                  </a:cubicBezTo>
                  <a:cubicBezTo>
                    <a:pt x="5753100" y="571660"/>
                    <a:pt x="5729817" y="643627"/>
                    <a:pt x="5791200" y="647860"/>
                  </a:cubicBezTo>
                  <a:cubicBezTo>
                    <a:pt x="5852583" y="652093"/>
                    <a:pt x="5992283" y="652093"/>
                    <a:pt x="6057900" y="597060"/>
                  </a:cubicBezTo>
                  <a:cubicBezTo>
                    <a:pt x="6123517" y="542027"/>
                    <a:pt x="6129867" y="328243"/>
                    <a:pt x="6184900" y="317660"/>
                  </a:cubicBezTo>
                  <a:cubicBezTo>
                    <a:pt x="6239933" y="307077"/>
                    <a:pt x="6326717" y="476410"/>
                    <a:pt x="6388100" y="533560"/>
                  </a:cubicBezTo>
                  <a:cubicBezTo>
                    <a:pt x="6449483" y="590710"/>
                    <a:pt x="6479117" y="643627"/>
                    <a:pt x="6553200" y="660560"/>
                  </a:cubicBezTo>
                  <a:cubicBezTo>
                    <a:pt x="6627283" y="677493"/>
                    <a:pt x="6745817" y="654210"/>
                    <a:pt x="6832600" y="635160"/>
                  </a:cubicBezTo>
                  <a:cubicBezTo>
                    <a:pt x="6919383" y="616110"/>
                    <a:pt x="6993467" y="552610"/>
                    <a:pt x="7073900" y="546260"/>
                  </a:cubicBezTo>
                  <a:cubicBezTo>
                    <a:pt x="7154333" y="539910"/>
                    <a:pt x="7249583" y="601293"/>
                    <a:pt x="7315200" y="597060"/>
                  </a:cubicBezTo>
                  <a:cubicBezTo>
                    <a:pt x="7380817" y="592827"/>
                    <a:pt x="7414683" y="525093"/>
                    <a:pt x="7467600" y="520860"/>
                  </a:cubicBezTo>
                  <a:cubicBezTo>
                    <a:pt x="7520517" y="516627"/>
                    <a:pt x="7573433" y="569543"/>
                    <a:pt x="7632700" y="571660"/>
                  </a:cubicBezTo>
                  <a:cubicBezTo>
                    <a:pt x="7691967" y="573777"/>
                    <a:pt x="7759700" y="533560"/>
                    <a:pt x="7823200" y="533560"/>
                  </a:cubicBezTo>
                  <a:cubicBezTo>
                    <a:pt x="7886700" y="533560"/>
                    <a:pt x="7954433" y="575893"/>
                    <a:pt x="8013700" y="571660"/>
                  </a:cubicBezTo>
                  <a:cubicBezTo>
                    <a:pt x="8072967" y="567427"/>
                    <a:pt x="8121650" y="512393"/>
                    <a:pt x="8178800" y="508160"/>
                  </a:cubicBezTo>
                  <a:cubicBezTo>
                    <a:pt x="8235950" y="503927"/>
                    <a:pt x="8307917" y="563193"/>
                    <a:pt x="8356600" y="546260"/>
                  </a:cubicBezTo>
                  <a:cubicBezTo>
                    <a:pt x="8405283" y="529327"/>
                    <a:pt x="8428567" y="434077"/>
                    <a:pt x="8470900" y="406560"/>
                  </a:cubicBezTo>
                  <a:cubicBezTo>
                    <a:pt x="8513233" y="379043"/>
                    <a:pt x="8566150" y="362110"/>
                    <a:pt x="8610600" y="381160"/>
                  </a:cubicBezTo>
                  <a:cubicBezTo>
                    <a:pt x="8655050" y="400210"/>
                    <a:pt x="8684683" y="520860"/>
                    <a:pt x="8737600" y="520860"/>
                  </a:cubicBezTo>
                  <a:cubicBezTo>
                    <a:pt x="8790517" y="520860"/>
                    <a:pt x="8885767" y="421377"/>
                    <a:pt x="8928100" y="381160"/>
                  </a:cubicBezTo>
                  <a:cubicBezTo>
                    <a:pt x="8970433" y="340943"/>
                    <a:pt x="8957733" y="254160"/>
                    <a:pt x="8991600" y="279560"/>
                  </a:cubicBezTo>
                  <a:cubicBezTo>
                    <a:pt x="9025467" y="304960"/>
                    <a:pt x="9072033" y="531443"/>
                    <a:pt x="9131300" y="533560"/>
                  </a:cubicBezTo>
                  <a:cubicBezTo>
                    <a:pt x="9190567" y="535677"/>
                    <a:pt x="9287933" y="324010"/>
                    <a:pt x="9347200" y="292260"/>
                  </a:cubicBezTo>
                  <a:cubicBezTo>
                    <a:pt x="9406467" y="260510"/>
                    <a:pt x="9442450" y="351527"/>
                    <a:pt x="9486900" y="343060"/>
                  </a:cubicBezTo>
                  <a:cubicBezTo>
                    <a:pt x="9531350" y="334593"/>
                    <a:pt x="9584267" y="294377"/>
                    <a:pt x="9613900" y="241460"/>
                  </a:cubicBezTo>
                  <a:cubicBezTo>
                    <a:pt x="9643533" y="188543"/>
                    <a:pt x="9628717" y="36143"/>
                    <a:pt x="9664700" y="25560"/>
                  </a:cubicBezTo>
                  <a:cubicBezTo>
                    <a:pt x="9700683" y="14977"/>
                    <a:pt x="9783233" y="182193"/>
                    <a:pt x="9829800" y="177960"/>
                  </a:cubicBezTo>
                  <a:cubicBezTo>
                    <a:pt x="9876367" y="173727"/>
                    <a:pt x="9889067" y="160"/>
                    <a:pt x="9944100" y="160"/>
                  </a:cubicBezTo>
                  <a:cubicBezTo>
                    <a:pt x="9999133" y="160"/>
                    <a:pt x="10109200" y="177960"/>
                    <a:pt x="10160000" y="177960"/>
                  </a:cubicBezTo>
                  <a:cubicBezTo>
                    <a:pt x="10210800" y="177960"/>
                    <a:pt x="10217150" y="-6190"/>
                    <a:pt x="10248900" y="160"/>
                  </a:cubicBezTo>
                  <a:cubicBezTo>
                    <a:pt x="10280650" y="6510"/>
                    <a:pt x="10322983" y="129277"/>
                    <a:pt x="10350500" y="216060"/>
                  </a:cubicBezTo>
                  <a:cubicBezTo>
                    <a:pt x="10378017" y="302843"/>
                    <a:pt x="10396008" y="411851"/>
                    <a:pt x="10414000" y="5208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C5BAB65-7258-1142-9EFA-C2B3FD6156CC}"/>
                </a:ext>
              </a:extLst>
            </p:cNvPr>
            <p:cNvSpPr txBox="1"/>
            <p:nvPr/>
          </p:nvSpPr>
          <p:spPr>
            <a:xfrm>
              <a:off x="1657175" y="2355608"/>
              <a:ext cx="341760" cy="276999"/>
            </a:xfrm>
            <a:prstGeom prst="rect">
              <a:avLst/>
            </a:prstGeom>
            <a:noFill/>
          </p:spPr>
          <p:txBody>
            <a:bodyPr wrap="none" rtlCol="0">
              <a:spAutoFit/>
            </a:bodyPr>
            <a:lstStyle/>
            <a:p>
              <a:r>
                <a:rPr lang="en-US" sz="1200" dirty="0"/>
                <a:t>10</a:t>
              </a:r>
            </a:p>
          </p:txBody>
        </p:sp>
        <p:sp>
          <p:nvSpPr>
            <p:cNvPr id="26" name="TextBox 25">
              <a:extLst>
                <a:ext uri="{FF2B5EF4-FFF2-40B4-BE49-F238E27FC236}">
                  <a16:creationId xmlns:a16="http://schemas.microsoft.com/office/drawing/2014/main" id="{EFF3DA14-45A2-A74B-B401-6B66580C5966}"/>
                </a:ext>
              </a:extLst>
            </p:cNvPr>
            <p:cNvSpPr txBox="1"/>
            <p:nvPr/>
          </p:nvSpPr>
          <p:spPr>
            <a:xfrm>
              <a:off x="4280019" y="2355608"/>
              <a:ext cx="341760" cy="276999"/>
            </a:xfrm>
            <a:prstGeom prst="rect">
              <a:avLst/>
            </a:prstGeom>
            <a:noFill/>
          </p:spPr>
          <p:txBody>
            <a:bodyPr wrap="none" rtlCol="0">
              <a:spAutoFit/>
            </a:bodyPr>
            <a:lstStyle/>
            <a:p>
              <a:r>
                <a:rPr lang="en-US" sz="1200" dirty="0"/>
                <a:t>30</a:t>
              </a:r>
            </a:p>
          </p:txBody>
        </p:sp>
        <p:sp>
          <p:nvSpPr>
            <p:cNvPr id="27" name="TextBox 26">
              <a:extLst>
                <a:ext uri="{FF2B5EF4-FFF2-40B4-BE49-F238E27FC236}">
                  <a16:creationId xmlns:a16="http://schemas.microsoft.com/office/drawing/2014/main" id="{ACB958B8-89EC-CA4C-94DD-A2383EE7B9D1}"/>
                </a:ext>
              </a:extLst>
            </p:cNvPr>
            <p:cNvSpPr txBox="1"/>
            <p:nvPr/>
          </p:nvSpPr>
          <p:spPr>
            <a:xfrm>
              <a:off x="6902863" y="2355608"/>
              <a:ext cx="341760" cy="276999"/>
            </a:xfrm>
            <a:prstGeom prst="rect">
              <a:avLst/>
            </a:prstGeom>
            <a:noFill/>
          </p:spPr>
          <p:txBody>
            <a:bodyPr wrap="none" rtlCol="0">
              <a:spAutoFit/>
            </a:bodyPr>
            <a:lstStyle/>
            <a:p>
              <a:r>
                <a:rPr lang="en-US" sz="1200" dirty="0"/>
                <a:t>50</a:t>
              </a:r>
            </a:p>
          </p:txBody>
        </p:sp>
        <p:sp>
          <p:nvSpPr>
            <p:cNvPr id="28" name="TextBox 27">
              <a:extLst>
                <a:ext uri="{FF2B5EF4-FFF2-40B4-BE49-F238E27FC236}">
                  <a16:creationId xmlns:a16="http://schemas.microsoft.com/office/drawing/2014/main" id="{BA68EF90-3D24-6543-BF15-D9B2CB49FFA5}"/>
                </a:ext>
              </a:extLst>
            </p:cNvPr>
            <p:cNvSpPr txBox="1"/>
            <p:nvPr/>
          </p:nvSpPr>
          <p:spPr>
            <a:xfrm>
              <a:off x="9525707" y="2355608"/>
              <a:ext cx="341760" cy="276999"/>
            </a:xfrm>
            <a:prstGeom prst="rect">
              <a:avLst/>
            </a:prstGeom>
            <a:noFill/>
          </p:spPr>
          <p:txBody>
            <a:bodyPr wrap="none" rtlCol="0">
              <a:spAutoFit/>
            </a:bodyPr>
            <a:lstStyle/>
            <a:p>
              <a:r>
                <a:rPr lang="en-US" sz="1200" dirty="0"/>
                <a:t>70</a:t>
              </a:r>
            </a:p>
          </p:txBody>
        </p:sp>
        <p:sp>
          <p:nvSpPr>
            <p:cNvPr id="29" name="TextBox 28">
              <a:extLst>
                <a:ext uri="{FF2B5EF4-FFF2-40B4-BE49-F238E27FC236}">
                  <a16:creationId xmlns:a16="http://schemas.microsoft.com/office/drawing/2014/main" id="{6CD587BD-2225-AA4C-9211-01A6D52D68CE}"/>
                </a:ext>
              </a:extLst>
            </p:cNvPr>
            <p:cNvSpPr txBox="1"/>
            <p:nvPr/>
          </p:nvSpPr>
          <p:spPr>
            <a:xfrm>
              <a:off x="537332" y="1479782"/>
              <a:ext cx="500458" cy="276999"/>
            </a:xfrm>
            <a:prstGeom prst="rect">
              <a:avLst/>
            </a:prstGeom>
            <a:noFill/>
          </p:spPr>
          <p:txBody>
            <a:bodyPr wrap="none" rtlCol="0">
              <a:spAutoFit/>
            </a:bodyPr>
            <a:lstStyle/>
            <a:p>
              <a:pPr algn="ctr"/>
              <a:r>
                <a:rPr lang="en-US" sz="1200" i="1" dirty="0"/>
                <a:t>Birth</a:t>
              </a:r>
            </a:p>
          </p:txBody>
        </p:sp>
        <p:sp>
          <p:nvSpPr>
            <p:cNvPr id="30" name="TextBox 29">
              <a:extLst>
                <a:ext uri="{FF2B5EF4-FFF2-40B4-BE49-F238E27FC236}">
                  <a16:creationId xmlns:a16="http://schemas.microsoft.com/office/drawing/2014/main" id="{A061374E-DA83-0B4E-8D1E-E9F7741ADF15}"/>
                </a:ext>
              </a:extLst>
            </p:cNvPr>
            <p:cNvSpPr txBox="1"/>
            <p:nvPr/>
          </p:nvSpPr>
          <p:spPr>
            <a:xfrm>
              <a:off x="6387184" y="1775527"/>
              <a:ext cx="955711" cy="276999"/>
            </a:xfrm>
            <a:prstGeom prst="rect">
              <a:avLst/>
            </a:prstGeom>
            <a:noFill/>
          </p:spPr>
          <p:txBody>
            <a:bodyPr wrap="none" rtlCol="0">
              <a:spAutoFit/>
            </a:bodyPr>
            <a:lstStyle/>
            <a:p>
              <a:pPr algn="ctr"/>
              <a:r>
                <a:rPr lang="en-US" sz="1200" i="1" dirty="0"/>
                <a:t>Appendicitis</a:t>
              </a:r>
            </a:p>
          </p:txBody>
        </p:sp>
        <p:sp>
          <p:nvSpPr>
            <p:cNvPr id="31" name="TextBox 30">
              <a:extLst>
                <a:ext uri="{FF2B5EF4-FFF2-40B4-BE49-F238E27FC236}">
                  <a16:creationId xmlns:a16="http://schemas.microsoft.com/office/drawing/2014/main" id="{FA681D0A-FA39-454B-8989-437F8D716C28}"/>
                </a:ext>
              </a:extLst>
            </p:cNvPr>
            <p:cNvSpPr txBox="1"/>
            <p:nvPr/>
          </p:nvSpPr>
          <p:spPr>
            <a:xfrm>
              <a:off x="9773024" y="1569630"/>
              <a:ext cx="431529" cy="276999"/>
            </a:xfrm>
            <a:prstGeom prst="rect">
              <a:avLst/>
            </a:prstGeom>
            <a:noFill/>
          </p:spPr>
          <p:txBody>
            <a:bodyPr wrap="none" rtlCol="0">
              <a:spAutoFit/>
            </a:bodyPr>
            <a:lstStyle/>
            <a:p>
              <a:pPr algn="ctr"/>
              <a:r>
                <a:rPr lang="en-US" sz="1200" i="1" dirty="0"/>
                <a:t>CHF</a:t>
              </a:r>
            </a:p>
          </p:txBody>
        </p:sp>
        <p:sp>
          <p:nvSpPr>
            <p:cNvPr id="32" name="TextBox 31">
              <a:extLst>
                <a:ext uri="{FF2B5EF4-FFF2-40B4-BE49-F238E27FC236}">
                  <a16:creationId xmlns:a16="http://schemas.microsoft.com/office/drawing/2014/main" id="{6AA7E98C-1DC6-EA4B-AFB9-FAAEC642CBDF}"/>
                </a:ext>
              </a:extLst>
            </p:cNvPr>
            <p:cNvSpPr txBox="1"/>
            <p:nvPr/>
          </p:nvSpPr>
          <p:spPr>
            <a:xfrm>
              <a:off x="982770" y="1927080"/>
              <a:ext cx="1443024" cy="276999"/>
            </a:xfrm>
            <a:prstGeom prst="rect">
              <a:avLst/>
            </a:prstGeom>
            <a:noFill/>
          </p:spPr>
          <p:txBody>
            <a:bodyPr wrap="none" rtlCol="0">
              <a:spAutoFit/>
            </a:bodyPr>
            <a:lstStyle/>
            <a:p>
              <a:pPr algn="ctr"/>
              <a:r>
                <a:rPr lang="en-US" sz="1200" i="1" dirty="0"/>
                <a:t>Colds, minor injuries</a:t>
              </a:r>
            </a:p>
          </p:txBody>
        </p:sp>
        <p:sp>
          <p:nvSpPr>
            <p:cNvPr id="33" name="TextBox 32">
              <a:extLst>
                <a:ext uri="{FF2B5EF4-FFF2-40B4-BE49-F238E27FC236}">
                  <a16:creationId xmlns:a16="http://schemas.microsoft.com/office/drawing/2014/main" id="{5CF749CA-56B4-F143-AEDA-BD26F1BF00A2}"/>
                </a:ext>
              </a:extLst>
            </p:cNvPr>
            <p:cNvSpPr txBox="1"/>
            <p:nvPr/>
          </p:nvSpPr>
          <p:spPr>
            <a:xfrm>
              <a:off x="7991947" y="1803488"/>
              <a:ext cx="727187" cy="276999"/>
            </a:xfrm>
            <a:prstGeom prst="rect">
              <a:avLst/>
            </a:prstGeom>
            <a:noFill/>
          </p:spPr>
          <p:txBody>
            <a:bodyPr wrap="none" rtlCol="0">
              <a:spAutoFit/>
            </a:bodyPr>
            <a:lstStyle/>
            <a:p>
              <a:pPr algn="ctr"/>
              <a:r>
                <a:rPr lang="en-US" sz="1200" i="1" dirty="0"/>
                <a:t>Diabetes</a:t>
              </a:r>
            </a:p>
          </p:txBody>
        </p:sp>
        <p:sp>
          <p:nvSpPr>
            <p:cNvPr id="34" name="Oval 33">
              <a:extLst>
                <a:ext uri="{FF2B5EF4-FFF2-40B4-BE49-F238E27FC236}">
                  <a16:creationId xmlns:a16="http://schemas.microsoft.com/office/drawing/2014/main" id="{6A72A574-877A-C04E-8911-0C1A9E6C2150}"/>
                </a:ext>
              </a:extLst>
            </p:cNvPr>
            <p:cNvSpPr/>
            <p:nvPr/>
          </p:nvSpPr>
          <p:spPr>
            <a:xfrm>
              <a:off x="2969845" y="2188419"/>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A6F4845-BE86-A141-A55C-A41034D8E4C7}"/>
                </a:ext>
              </a:extLst>
            </p:cNvPr>
            <p:cNvSpPr/>
            <p:nvPr/>
          </p:nvSpPr>
          <p:spPr>
            <a:xfrm>
              <a:off x="5407577" y="2164166"/>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7B2DC16-87D6-AB41-BEA3-A5E97E79BB48}"/>
                </a:ext>
              </a:extLst>
            </p:cNvPr>
            <p:cNvSpPr/>
            <p:nvPr/>
          </p:nvSpPr>
          <p:spPr>
            <a:xfrm>
              <a:off x="6577483" y="2161567"/>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3F6EA6-2029-C344-9C60-038CD14CCDE9}"/>
                </a:ext>
              </a:extLst>
            </p:cNvPr>
            <p:cNvSpPr/>
            <p:nvPr/>
          </p:nvSpPr>
          <p:spPr>
            <a:xfrm>
              <a:off x="4351661" y="2052526"/>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8884D66-6462-7841-8946-60275507C5AB}"/>
                </a:ext>
              </a:extLst>
            </p:cNvPr>
            <p:cNvSpPr/>
            <p:nvPr/>
          </p:nvSpPr>
          <p:spPr>
            <a:xfrm>
              <a:off x="8340325" y="2135403"/>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E44EB7B-6986-5B4B-8297-7839B378A59E}"/>
                </a:ext>
              </a:extLst>
            </p:cNvPr>
            <p:cNvSpPr/>
            <p:nvPr/>
          </p:nvSpPr>
          <p:spPr>
            <a:xfrm>
              <a:off x="8698289" y="2053208"/>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CA23849-39BE-4B41-BFED-FAB0DA41D548}"/>
                </a:ext>
              </a:extLst>
            </p:cNvPr>
            <p:cNvSpPr/>
            <p:nvPr/>
          </p:nvSpPr>
          <p:spPr>
            <a:xfrm>
              <a:off x="9968078" y="1895700"/>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6ECF4C3-E4F0-0745-B6F1-C2450547B63A}"/>
                </a:ext>
              </a:extLst>
            </p:cNvPr>
            <p:cNvSpPr/>
            <p:nvPr/>
          </p:nvSpPr>
          <p:spPr>
            <a:xfrm>
              <a:off x="10281937" y="1713938"/>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B62C19B-6B47-174B-AD04-8D2988D578FE}"/>
                </a:ext>
              </a:extLst>
            </p:cNvPr>
            <p:cNvSpPr/>
            <p:nvPr/>
          </p:nvSpPr>
          <p:spPr>
            <a:xfrm>
              <a:off x="10890615" y="1990385"/>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8B28DB7-17F0-2F42-B3E7-FC96B67667AF}"/>
                </a:ext>
              </a:extLst>
            </p:cNvPr>
            <p:cNvSpPr/>
            <p:nvPr/>
          </p:nvSpPr>
          <p:spPr>
            <a:xfrm>
              <a:off x="604195" y="2132522"/>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Elbow Connector 43">
              <a:extLst>
                <a:ext uri="{FF2B5EF4-FFF2-40B4-BE49-F238E27FC236}">
                  <a16:creationId xmlns:a16="http://schemas.microsoft.com/office/drawing/2014/main" id="{BD54A81A-87EA-564B-9521-608C012C7C05}"/>
                </a:ext>
              </a:extLst>
            </p:cNvPr>
            <p:cNvCxnSpPr>
              <a:cxnSpLocks/>
              <a:stCxn id="45" idx="0"/>
              <a:endCxn id="43" idx="4"/>
            </p:cNvCxnSpPr>
            <p:nvPr/>
          </p:nvCxnSpPr>
          <p:spPr>
            <a:xfrm rot="5400000" flipH="1" flipV="1">
              <a:off x="105550" y="2884822"/>
              <a:ext cx="1165505" cy="2666"/>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B093774-16F8-0A4E-8476-8D5029B7DB65}"/>
                </a:ext>
              </a:extLst>
            </p:cNvPr>
            <p:cNvSpPr txBox="1"/>
            <p:nvPr/>
          </p:nvSpPr>
          <p:spPr>
            <a:xfrm>
              <a:off x="245501" y="3468907"/>
              <a:ext cx="882935" cy="692426"/>
            </a:xfrm>
            <a:prstGeom prst="rect">
              <a:avLst/>
            </a:prstGeom>
            <a:noFill/>
          </p:spPr>
          <p:txBody>
            <a:bodyPr wrap="square" rtlCol="0">
              <a:spAutoFit/>
            </a:bodyPr>
            <a:lstStyle/>
            <a:p>
              <a:pPr algn="ctr"/>
              <a:r>
                <a:rPr lang="en-US" sz="1200" b="1" i="1" dirty="0">
                  <a:solidFill>
                    <a:schemeClr val="accent3"/>
                  </a:solidFill>
                </a:rPr>
                <a:t>Optimize hospital efficiency</a:t>
              </a:r>
            </a:p>
          </p:txBody>
        </p:sp>
        <p:cxnSp>
          <p:nvCxnSpPr>
            <p:cNvPr id="46" name="Elbow Connector 45">
              <a:extLst>
                <a:ext uri="{FF2B5EF4-FFF2-40B4-BE49-F238E27FC236}">
                  <a16:creationId xmlns:a16="http://schemas.microsoft.com/office/drawing/2014/main" id="{CBDA84A5-B2A8-004F-8EAE-C80CC909CAC3}"/>
                </a:ext>
              </a:extLst>
            </p:cNvPr>
            <p:cNvCxnSpPr>
              <a:cxnSpLocks/>
            </p:cNvCxnSpPr>
            <p:nvPr/>
          </p:nvCxnSpPr>
          <p:spPr>
            <a:xfrm rot="16200000" flipV="1">
              <a:off x="2526421" y="2843991"/>
              <a:ext cx="1047487" cy="2"/>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7D6C277-53D4-574C-9091-3C648EF645EE}"/>
                </a:ext>
              </a:extLst>
            </p:cNvPr>
            <p:cNvSpPr txBox="1"/>
            <p:nvPr/>
          </p:nvSpPr>
          <p:spPr>
            <a:xfrm>
              <a:off x="2479572" y="3407570"/>
              <a:ext cx="1145652" cy="1088098"/>
            </a:xfrm>
            <a:prstGeom prst="rect">
              <a:avLst/>
            </a:prstGeom>
            <a:noFill/>
          </p:spPr>
          <p:txBody>
            <a:bodyPr wrap="square" rtlCol="0">
              <a:spAutoFit/>
            </a:bodyPr>
            <a:lstStyle/>
            <a:p>
              <a:pPr algn="ctr"/>
              <a:r>
                <a:rPr lang="en-US" sz="1200" b="1" i="1" dirty="0">
                  <a:solidFill>
                    <a:schemeClr val="accent3"/>
                  </a:solidFill>
                </a:rPr>
                <a:t>Optimize clinic operations and benefit to patient</a:t>
              </a:r>
            </a:p>
          </p:txBody>
        </p:sp>
        <p:cxnSp>
          <p:nvCxnSpPr>
            <p:cNvPr id="48" name="Elbow Connector 47">
              <a:extLst>
                <a:ext uri="{FF2B5EF4-FFF2-40B4-BE49-F238E27FC236}">
                  <a16:creationId xmlns:a16="http://schemas.microsoft.com/office/drawing/2014/main" id="{B874C45D-971F-1A49-B862-E0B490562421}"/>
                </a:ext>
              </a:extLst>
            </p:cNvPr>
            <p:cNvCxnSpPr>
              <a:cxnSpLocks/>
              <a:stCxn id="49" idx="0"/>
            </p:cNvCxnSpPr>
            <p:nvPr/>
          </p:nvCxnSpPr>
          <p:spPr>
            <a:xfrm rot="16200000" flipV="1">
              <a:off x="3770951" y="2898285"/>
              <a:ext cx="1318374" cy="7535"/>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E421A43-449F-A94A-9A84-07FCA75A80F0}"/>
                </a:ext>
              </a:extLst>
            </p:cNvPr>
            <p:cNvSpPr txBox="1"/>
            <p:nvPr/>
          </p:nvSpPr>
          <p:spPr>
            <a:xfrm>
              <a:off x="3870482" y="3561240"/>
              <a:ext cx="1126846" cy="692426"/>
            </a:xfrm>
            <a:prstGeom prst="rect">
              <a:avLst/>
            </a:prstGeom>
            <a:noFill/>
          </p:spPr>
          <p:txBody>
            <a:bodyPr wrap="square" rtlCol="0">
              <a:spAutoFit/>
            </a:bodyPr>
            <a:lstStyle/>
            <a:p>
              <a:pPr algn="ctr"/>
              <a:r>
                <a:rPr lang="en-US" sz="1200" b="1" i="1" dirty="0">
                  <a:solidFill>
                    <a:schemeClr val="accent3"/>
                  </a:solidFill>
                </a:rPr>
                <a:t>Optimize inpatient flow</a:t>
              </a:r>
            </a:p>
          </p:txBody>
        </p:sp>
        <p:cxnSp>
          <p:nvCxnSpPr>
            <p:cNvPr id="50" name="Elbow Connector 49">
              <a:extLst>
                <a:ext uri="{FF2B5EF4-FFF2-40B4-BE49-F238E27FC236}">
                  <a16:creationId xmlns:a16="http://schemas.microsoft.com/office/drawing/2014/main" id="{0DCB7A3B-4784-844B-9E16-7FD841EF6828}"/>
                </a:ext>
              </a:extLst>
            </p:cNvPr>
            <p:cNvCxnSpPr>
              <a:cxnSpLocks/>
            </p:cNvCxnSpPr>
            <p:nvPr/>
          </p:nvCxnSpPr>
          <p:spPr>
            <a:xfrm rot="5400000" flipH="1" flipV="1">
              <a:off x="4952061" y="2848560"/>
              <a:ext cx="1092437" cy="2122"/>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97EDA23-874A-9943-A6A1-7C2F8502D23F}"/>
                </a:ext>
              </a:extLst>
            </p:cNvPr>
            <p:cNvSpPr txBox="1"/>
            <p:nvPr/>
          </p:nvSpPr>
          <p:spPr>
            <a:xfrm>
              <a:off x="5055750" y="3468907"/>
              <a:ext cx="882935" cy="890262"/>
            </a:xfrm>
            <a:prstGeom prst="rect">
              <a:avLst/>
            </a:prstGeom>
            <a:noFill/>
          </p:spPr>
          <p:txBody>
            <a:bodyPr wrap="square" rtlCol="0">
              <a:spAutoFit/>
            </a:bodyPr>
            <a:lstStyle/>
            <a:p>
              <a:pPr algn="ctr"/>
              <a:r>
                <a:rPr lang="en-US" sz="1200" b="1" i="1" dirty="0">
                  <a:solidFill>
                    <a:schemeClr val="accent3"/>
                  </a:solidFill>
                </a:rPr>
                <a:t>Prevent sequelae of disease</a:t>
              </a:r>
              <a:endParaRPr lang="en-US" sz="1200" i="1" dirty="0">
                <a:solidFill>
                  <a:schemeClr val="accent3"/>
                </a:solidFill>
              </a:endParaRPr>
            </a:p>
          </p:txBody>
        </p:sp>
        <p:cxnSp>
          <p:nvCxnSpPr>
            <p:cNvPr id="52" name="Elbow Connector 51">
              <a:extLst>
                <a:ext uri="{FF2B5EF4-FFF2-40B4-BE49-F238E27FC236}">
                  <a16:creationId xmlns:a16="http://schemas.microsoft.com/office/drawing/2014/main" id="{3B979174-2B29-2449-B4A2-5877FE549A7B}"/>
                </a:ext>
              </a:extLst>
            </p:cNvPr>
            <p:cNvCxnSpPr>
              <a:cxnSpLocks/>
            </p:cNvCxnSpPr>
            <p:nvPr/>
          </p:nvCxnSpPr>
          <p:spPr>
            <a:xfrm rot="5400000" flipH="1" flipV="1">
              <a:off x="6126082" y="2880433"/>
              <a:ext cx="1092437" cy="2122"/>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796878B-25AB-E341-907E-3230E425430C}"/>
                </a:ext>
              </a:extLst>
            </p:cNvPr>
            <p:cNvSpPr txBox="1"/>
            <p:nvPr/>
          </p:nvSpPr>
          <p:spPr>
            <a:xfrm>
              <a:off x="6132236" y="3468907"/>
              <a:ext cx="980469" cy="1285934"/>
            </a:xfrm>
            <a:prstGeom prst="rect">
              <a:avLst/>
            </a:prstGeom>
            <a:noFill/>
          </p:spPr>
          <p:txBody>
            <a:bodyPr wrap="square" rtlCol="0">
              <a:spAutoFit/>
            </a:bodyPr>
            <a:lstStyle/>
            <a:p>
              <a:pPr algn="ctr"/>
              <a:r>
                <a:rPr lang="en-US" sz="1200" b="1" i="1" dirty="0">
                  <a:solidFill>
                    <a:schemeClr val="accent3"/>
                  </a:solidFill>
                </a:rPr>
                <a:t>Improve operations and diagnose illness sooner</a:t>
              </a:r>
              <a:endParaRPr lang="en-US" sz="1200" i="1" dirty="0">
                <a:solidFill>
                  <a:schemeClr val="accent3"/>
                </a:solidFill>
              </a:endParaRPr>
            </a:p>
          </p:txBody>
        </p:sp>
        <p:cxnSp>
          <p:nvCxnSpPr>
            <p:cNvPr id="54" name="Elbow Connector 53">
              <a:extLst>
                <a:ext uri="{FF2B5EF4-FFF2-40B4-BE49-F238E27FC236}">
                  <a16:creationId xmlns:a16="http://schemas.microsoft.com/office/drawing/2014/main" id="{4BCA1F77-FC05-BB41-A4B2-2450011AB856}"/>
                </a:ext>
              </a:extLst>
            </p:cNvPr>
            <p:cNvCxnSpPr>
              <a:cxnSpLocks/>
              <a:stCxn id="55" idx="0"/>
            </p:cNvCxnSpPr>
            <p:nvPr/>
          </p:nvCxnSpPr>
          <p:spPr>
            <a:xfrm rot="16200000" flipV="1">
              <a:off x="7923933" y="2871149"/>
              <a:ext cx="1191928" cy="188256"/>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536BA11-AEC7-2042-941C-B23E673460B3}"/>
                </a:ext>
              </a:extLst>
            </p:cNvPr>
            <p:cNvSpPr txBox="1"/>
            <p:nvPr/>
          </p:nvSpPr>
          <p:spPr>
            <a:xfrm>
              <a:off x="7916556" y="3561240"/>
              <a:ext cx="1394935" cy="692426"/>
            </a:xfrm>
            <a:prstGeom prst="rect">
              <a:avLst/>
            </a:prstGeom>
            <a:noFill/>
          </p:spPr>
          <p:txBody>
            <a:bodyPr wrap="square" rtlCol="0">
              <a:spAutoFit/>
            </a:bodyPr>
            <a:lstStyle/>
            <a:p>
              <a:pPr algn="ctr"/>
              <a:r>
                <a:rPr lang="en-US" sz="1200" b="1" i="1" dirty="0">
                  <a:solidFill>
                    <a:schemeClr val="accent3"/>
                  </a:solidFill>
                </a:rPr>
                <a:t>Chronic disease management (DM)</a:t>
              </a:r>
              <a:endParaRPr lang="en-US" sz="1200" i="1" dirty="0">
                <a:solidFill>
                  <a:schemeClr val="accent3"/>
                </a:solidFill>
              </a:endParaRPr>
            </a:p>
          </p:txBody>
        </p:sp>
        <p:cxnSp>
          <p:nvCxnSpPr>
            <p:cNvPr id="56" name="Elbow Connector 55">
              <a:extLst>
                <a:ext uri="{FF2B5EF4-FFF2-40B4-BE49-F238E27FC236}">
                  <a16:creationId xmlns:a16="http://schemas.microsoft.com/office/drawing/2014/main" id="{ADC6195C-274D-6046-AECB-BC9D81AF3918}"/>
                </a:ext>
              </a:extLst>
            </p:cNvPr>
            <p:cNvCxnSpPr>
              <a:cxnSpLocks/>
              <a:stCxn id="55" idx="0"/>
            </p:cNvCxnSpPr>
            <p:nvPr/>
          </p:nvCxnSpPr>
          <p:spPr>
            <a:xfrm rot="5400000" flipH="1" flipV="1">
              <a:off x="8058316" y="2859117"/>
              <a:ext cx="1257833" cy="146414"/>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811527A8-A6FB-D448-BF82-A2F71D04F289}"/>
                </a:ext>
              </a:extLst>
            </p:cNvPr>
            <p:cNvCxnSpPr>
              <a:cxnSpLocks/>
              <a:stCxn id="58" idx="0"/>
            </p:cNvCxnSpPr>
            <p:nvPr/>
          </p:nvCxnSpPr>
          <p:spPr>
            <a:xfrm rot="16200000" flipV="1">
              <a:off x="9469528" y="2678350"/>
              <a:ext cx="1365704" cy="21541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D6E3D7E-0879-7742-AE7D-03875434F37D}"/>
                </a:ext>
              </a:extLst>
            </p:cNvPr>
            <p:cNvSpPr txBox="1"/>
            <p:nvPr/>
          </p:nvSpPr>
          <p:spPr>
            <a:xfrm>
              <a:off x="9562616" y="3468907"/>
              <a:ext cx="1394935" cy="692426"/>
            </a:xfrm>
            <a:prstGeom prst="rect">
              <a:avLst/>
            </a:prstGeom>
            <a:noFill/>
          </p:spPr>
          <p:txBody>
            <a:bodyPr wrap="square" rtlCol="0">
              <a:spAutoFit/>
            </a:bodyPr>
            <a:lstStyle/>
            <a:p>
              <a:pPr algn="ctr"/>
              <a:r>
                <a:rPr lang="en-US" sz="1200" b="1" i="1" dirty="0">
                  <a:solidFill>
                    <a:schemeClr val="accent3"/>
                  </a:solidFill>
                </a:rPr>
                <a:t>Chronic disease management (CHF) </a:t>
              </a:r>
              <a:endParaRPr lang="en-US" sz="1200" i="1" dirty="0">
                <a:solidFill>
                  <a:schemeClr val="accent3"/>
                </a:solidFill>
              </a:endParaRPr>
            </a:p>
          </p:txBody>
        </p:sp>
        <p:cxnSp>
          <p:nvCxnSpPr>
            <p:cNvPr id="59" name="Elbow Connector 58">
              <a:extLst>
                <a:ext uri="{FF2B5EF4-FFF2-40B4-BE49-F238E27FC236}">
                  <a16:creationId xmlns:a16="http://schemas.microsoft.com/office/drawing/2014/main" id="{9AC11901-A1BA-1B40-ADF7-87E8D52A75E3}"/>
                </a:ext>
              </a:extLst>
            </p:cNvPr>
            <p:cNvCxnSpPr>
              <a:cxnSpLocks/>
              <a:stCxn id="58" idx="0"/>
            </p:cNvCxnSpPr>
            <p:nvPr/>
          </p:nvCxnSpPr>
          <p:spPr>
            <a:xfrm rot="5400000" flipH="1" flipV="1">
              <a:off x="9553110" y="2648305"/>
              <a:ext cx="1527577" cy="11363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12004390-8D1D-654D-9566-4C29D9C46B5A}"/>
                </a:ext>
              </a:extLst>
            </p:cNvPr>
            <p:cNvCxnSpPr>
              <a:cxnSpLocks/>
              <a:stCxn id="61" idx="0"/>
              <a:endCxn id="42" idx="6"/>
            </p:cNvCxnSpPr>
            <p:nvPr/>
          </p:nvCxnSpPr>
          <p:spPr>
            <a:xfrm rot="16200000" flipV="1">
              <a:off x="10553136" y="2584186"/>
              <a:ext cx="1300748" cy="284030"/>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76A514C-2B53-1F46-87EC-48D322CC1915}"/>
                </a:ext>
              </a:extLst>
            </p:cNvPr>
            <p:cNvSpPr txBox="1"/>
            <p:nvPr/>
          </p:nvSpPr>
          <p:spPr>
            <a:xfrm>
              <a:off x="10815894" y="3376574"/>
              <a:ext cx="1059259" cy="692426"/>
            </a:xfrm>
            <a:prstGeom prst="rect">
              <a:avLst/>
            </a:prstGeom>
            <a:noFill/>
          </p:spPr>
          <p:txBody>
            <a:bodyPr wrap="square" rtlCol="0">
              <a:spAutoFit/>
            </a:bodyPr>
            <a:lstStyle/>
            <a:p>
              <a:pPr algn="ctr"/>
              <a:r>
                <a:rPr lang="en-US" sz="1200" b="1" i="1" dirty="0">
                  <a:solidFill>
                    <a:schemeClr val="accent3"/>
                  </a:solidFill>
                </a:rPr>
                <a:t>Help patient plan for end of life needs</a:t>
              </a:r>
            </a:p>
          </p:txBody>
        </p:sp>
        <p:sp>
          <p:nvSpPr>
            <p:cNvPr id="62" name="Oval 61">
              <a:extLst>
                <a:ext uri="{FF2B5EF4-FFF2-40B4-BE49-F238E27FC236}">
                  <a16:creationId xmlns:a16="http://schemas.microsoft.com/office/drawing/2014/main" id="{6A494AD1-BAE3-974B-A51E-4DB3E3DE6D8A}"/>
                </a:ext>
              </a:extLst>
            </p:cNvPr>
            <p:cNvSpPr/>
            <p:nvPr/>
          </p:nvSpPr>
          <p:spPr>
            <a:xfrm>
              <a:off x="6931252" y="2137966"/>
              <a:ext cx="170880" cy="170880"/>
            </a:xfrm>
            <a:prstGeom prst="ellipse">
              <a:avLst/>
            </a:prstGeom>
            <a:solidFill>
              <a:srgbClr val="FF85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Elbow Connector 62">
              <a:extLst>
                <a:ext uri="{FF2B5EF4-FFF2-40B4-BE49-F238E27FC236}">
                  <a16:creationId xmlns:a16="http://schemas.microsoft.com/office/drawing/2014/main" id="{8306D950-A9AE-4442-B641-809225BA9E7E}"/>
                </a:ext>
              </a:extLst>
            </p:cNvPr>
            <p:cNvCxnSpPr>
              <a:cxnSpLocks/>
            </p:cNvCxnSpPr>
            <p:nvPr/>
          </p:nvCxnSpPr>
          <p:spPr>
            <a:xfrm rot="16200000" flipV="1">
              <a:off x="6729278" y="2586969"/>
              <a:ext cx="1092438" cy="525306"/>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084347F-0998-BA4B-9F30-263B0A44ECFE}"/>
                </a:ext>
              </a:extLst>
            </p:cNvPr>
            <p:cNvSpPr txBox="1"/>
            <p:nvPr/>
          </p:nvSpPr>
          <p:spPr>
            <a:xfrm>
              <a:off x="6972942" y="3468907"/>
              <a:ext cx="1069184" cy="890262"/>
            </a:xfrm>
            <a:prstGeom prst="rect">
              <a:avLst/>
            </a:prstGeom>
            <a:noFill/>
          </p:spPr>
          <p:txBody>
            <a:bodyPr wrap="square" rtlCol="0">
              <a:spAutoFit/>
            </a:bodyPr>
            <a:lstStyle/>
            <a:p>
              <a:pPr algn="ctr"/>
              <a:r>
                <a:rPr lang="en-US" sz="1200" b="1" i="1" dirty="0">
                  <a:solidFill>
                    <a:schemeClr val="accent3"/>
                  </a:solidFill>
                </a:rPr>
                <a:t>Prevent post operative complications</a:t>
              </a:r>
              <a:endParaRPr lang="en-US" sz="1200" i="1" dirty="0">
                <a:solidFill>
                  <a:schemeClr val="accent3"/>
                </a:solidFill>
              </a:endParaRPr>
            </a:p>
          </p:txBody>
        </p:sp>
        <p:cxnSp>
          <p:nvCxnSpPr>
            <p:cNvPr id="65" name="Elbow Connector 64">
              <a:extLst>
                <a:ext uri="{FF2B5EF4-FFF2-40B4-BE49-F238E27FC236}">
                  <a16:creationId xmlns:a16="http://schemas.microsoft.com/office/drawing/2014/main" id="{2ACD6BFE-E2EC-3C42-A268-19F972B81569}"/>
                </a:ext>
              </a:extLst>
            </p:cNvPr>
            <p:cNvCxnSpPr>
              <a:cxnSpLocks/>
              <a:stCxn id="45" idx="2"/>
              <a:endCxn id="74" idx="1"/>
            </p:cNvCxnSpPr>
            <p:nvPr/>
          </p:nvCxnSpPr>
          <p:spPr>
            <a:xfrm rot="16200000" flipH="1">
              <a:off x="109951" y="4738350"/>
              <a:ext cx="1320672" cy="166636"/>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165B49EA-F5C1-BF42-9558-F0AEAF6728B8}"/>
                </a:ext>
              </a:extLst>
            </p:cNvPr>
            <p:cNvCxnSpPr>
              <a:cxnSpLocks/>
              <a:stCxn id="47" idx="2"/>
              <a:endCxn id="75" idx="1"/>
            </p:cNvCxnSpPr>
            <p:nvPr/>
          </p:nvCxnSpPr>
          <p:spPr>
            <a:xfrm rot="5400000">
              <a:off x="2395953" y="4727096"/>
              <a:ext cx="887874" cy="425018"/>
            </a:xfrm>
            <a:prstGeom prst="bentConnector4">
              <a:avLst>
                <a:gd name="adj1" fmla="val 41644"/>
                <a:gd name="adj2" fmla="val 15844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756C2FCB-3D85-8649-9149-2A81C6B8FBE2}"/>
                </a:ext>
              </a:extLst>
            </p:cNvPr>
            <p:cNvCxnSpPr>
              <a:cxnSpLocks/>
              <a:stCxn id="49" idx="2"/>
              <a:endCxn id="76" idx="1"/>
            </p:cNvCxnSpPr>
            <p:nvPr/>
          </p:nvCxnSpPr>
          <p:spPr>
            <a:xfrm rot="16200000" flipH="1">
              <a:off x="3826990" y="4860581"/>
              <a:ext cx="1398175" cy="184344"/>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15E3910E-A761-3B4E-A06A-C81B59ADE1C3}"/>
                </a:ext>
              </a:extLst>
            </p:cNvPr>
            <p:cNvCxnSpPr>
              <a:cxnSpLocks/>
              <a:stCxn id="51" idx="2"/>
              <a:endCxn id="77" idx="3"/>
            </p:cNvCxnSpPr>
            <p:nvPr/>
          </p:nvCxnSpPr>
          <p:spPr>
            <a:xfrm rot="16200000" flipH="1">
              <a:off x="4822624" y="5033762"/>
              <a:ext cx="1686149" cy="336963"/>
            </a:xfrm>
            <a:prstGeom prst="bentConnector4">
              <a:avLst>
                <a:gd name="adj1" fmla="val 42667"/>
                <a:gd name="adj2" fmla="val 20472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CEE2A9F2-2398-6543-90CB-8DA74C90B3E2}"/>
                </a:ext>
              </a:extLst>
            </p:cNvPr>
            <p:cNvCxnSpPr>
              <a:cxnSpLocks/>
              <a:stCxn id="53" idx="2"/>
              <a:endCxn id="78" idx="3"/>
            </p:cNvCxnSpPr>
            <p:nvPr/>
          </p:nvCxnSpPr>
          <p:spPr>
            <a:xfrm rot="5400000">
              <a:off x="5527812" y="5548970"/>
              <a:ext cx="1888790" cy="300530"/>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EE385FF9-4C4A-A841-98DE-74789B12DC0C}"/>
                </a:ext>
              </a:extLst>
            </p:cNvPr>
            <p:cNvCxnSpPr>
              <a:cxnSpLocks/>
              <a:stCxn id="64" idx="2"/>
              <a:endCxn id="79" idx="1"/>
            </p:cNvCxnSpPr>
            <p:nvPr/>
          </p:nvCxnSpPr>
          <p:spPr>
            <a:xfrm rot="16200000" flipH="1">
              <a:off x="6503355" y="5363347"/>
              <a:ext cx="2253895" cy="245536"/>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59E7EE49-DC3A-8F4B-BEFC-4F6A2C95EA0B}"/>
                </a:ext>
              </a:extLst>
            </p:cNvPr>
            <p:cNvCxnSpPr>
              <a:cxnSpLocks/>
              <a:stCxn id="55" idx="2"/>
              <a:endCxn id="80" idx="1"/>
            </p:cNvCxnSpPr>
            <p:nvPr/>
          </p:nvCxnSpPr>
          <p:spPr>
            <a:xfrm rot="16200000" flipH="1">
              <a:off x="8368540" y="4499149"/>
              <a:ext cx="710581" cy="21961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8A9F066C-7B1F-4A4B-9E0C-38D4AE163C5B}"/>
                </a:ext>
              </a:extLst>
            </p:cNvPr>
            <p:cNvCxnSpPr>
              <a:cxnSpLocks/>
              <a:stCxn id="58" idx="2"/>
            </p:cNvCxnSpPr>
            <p:nvPr/>
          </p:nvCxnSpPr>
          <p:spPr>
            <a:xfrm rot="16200000" flipH="1">
              <a:off x="9181485" y="5239931"/>
              <a:ext cx="2404212" cy="247016"/>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ECBE92D3-894D-C049-AA1A-2F038205C734}"/>
                </a:ext>
              </a:extLst>
            </p:cNvPr>
            <p:cNvCxnSpPr>
              <a:cxnSpLocks/>
              <a:stCxn id="61" idx="2"/>
              <a:endCxn id="89" idx="3"/>
            </p:cNvCxnSpPr>
            <p:nvPr/>
          </p:nvCxnSpPr>
          <p:spPr>
            <a:xfrm rot="16200000" flipH="1">
              <a:off x="10689860" y="4724664"/>
              <a:ext cx="1543510" cy="232181"/>
            </a:xfrm>
            <a:prstGeom prst="bentConnector4">
              <a:avLst>
                <a:gd name="adj1" fmla="val 41989"/>
                <a:gd name="adj2" fmla="val 33509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F51EDDC-DFC2-904C-AD32-D01F597CF801}"/>
                </a:ext>
              </a:extLst>
            </p:cNvPr>
            <p:cNvSpPr txBox="1"/>
            <p:nvPr/>
          </p:nvSpPr>
          <p:spPr>
            <a:xfrm>
              <a:off x="853605" y="5234710"/>
              <a:ext cx="882935" cy="494590"/>
            </a:xfrm>
            <a:prstGeom prst="rect">
              <a:avLst/>
            </a:prstGeom>
            <a:noFill/>
          </p:spPr>
          <p:txBody>
            <a:bodyPr wrap="square" rtlCol="0">
              <a:spAutoFit/>
            </a:bodyPr>
            <a:lstStyle/>
            <a:p>
              <a:pPr algn="ctr"/>
              <a:r>
                <a:rPr lang="en-US" sz="1200" b="1" dirty="0">
                  <a:solidFill>
                    <a:schemeClr val="accent1"/>
                  </a:solidFill>
                </a:rPr>
                <a:t>Variation analysis</a:t>
              </a:r>
            </a:p>
          </p:txBody>
        </p:sp>
        <p:sp>
          <p:nvSpPr>
            <p:cNvPr id="75" name="TextBox 74">
              <a:extLst>
                <a:ext uri="{FF2B5EF4-FFF2-40B4-BE49-F238E27FC236}">
                  <a16:creationId xmlns:a16="http://schemas.microsoft.com/office/drawing/2014/main" id="{74572E4D-B4AA-4144-8DDF-8035A4314AA5}"/>
                </a:ext>
              </a:extLst>
            </p:cNvPr>
            <p:cNvSpPr txBox="1"/>
            <p:nvPr/>
          </p:nvSpPr>
          <p:spPr>
            <a:xfrm>
              <a:off x="2627381" y="5235164"/>
              <a:ext cx="1701814" cy="296754"/>
            </a:xfrm>
            <a:prstGeom prst="rect">
              <a:avLst/>
            </a:prstGeom>
            <a:noFill/>
          </p:spPr>
          <p:txBody>
            <a:bodyPr wrap="square" rtlCol="0">
              <a:spAutoFit/>
            </a:bodyPr>
            <a:lstStyle/>
            <a:p>
              <a:pPr algn="ctr"/>
              <a:r>
                <a:rPr lang="en-US" sz="1200" b="1" dirty="0">
                  <a:solidFill>
                    <a:schemeClr val="accent1"/>
                  </a:solidFill>
                </a:rPr>
                <a:t>No show prediction</a:t>
              </a:r>
            </a:p>
          </p:txBody>
        </p:sp>
        <p:sp>
          <p:nvSpPr>
            <p:cNvPr id="76" name="TextBox 75">
              <a:extLst>
                <a:ext uri="{FF2B5EF4-FFF2-40B4-BE49-F238E27FC236}">
                  <a16:creationId xmlns:a16="http://schemas.microsoft.com/office/drawing/2014/main" id="{3B53B755-354A-9C4C-A8AE-D57A1EA6CE4E}"/>
                </a:ext>
              </a:extLst>
            </p:cNvPr>
            <p:cNvSpPr txBox="1"/>
            <p:nvPr/>
          </p:nvSpPr>
          <p:spPr>
            <a:xfrm>
              <a:off x="4618249" y="5503464"/>
              <a:ext cx="1204764" cy="296754"/>
            </a:xfrm>
            <a:prstGeom prst="rect">
              <a:avLst/>
            </a:prstGeom>
            <a:noFill/>
          </p:spPr>
          <p:txBody>
            <a:bodyPr wrap="square" rtlCol="0">
              <a:spAutoFit/>
            </a:bodyPr>
            <a:lstStyle/>
            <a:p>
              <a:pPr algn="ctr"/>
              <a:r>
                <a:rPr lang="en-US" sz="1200" b="1" dirty="0">
                  <a:solidFill>
                    <a:schemeClr val="accent1"/>
                  </a:solidFill>
                </a:rPr>
                <a:t>LOS prediction</a:t>
              </a:r>
            </a:p>
          </p:txBody>
        </p:sp>
        <p:sp>
          <p:nvSpPr>
            <p:cNvPr id="77" name="TextBox 76">
              <a:extLst>
                <a:ext uri="{FF2B5EF4-FFF2-40B4-BE49-F238E27FC236}">
                  <a16:creationId xmlns:a16="http://schemas.microsoft.com/office/drawing/2014/main" id="{4027B9EB-272D-0947-AFC0-EAEA1AC43BC4}"/>
                </a:ext>
              </a:extLst>
            </p:cNvPr>
            <p:cNvSpPr txBox="1"/>
            <p:nvPr/>
          </p:nvSpPr>
          <p:spPr>
            <a:xfrm>
              <a:off x="4633748" y="5798022"/>
              <a:ext cx="1200432" cy="494590"/>
            </a:xfrm>
            <a:prstGeom prst="rect">
              <a:avLst/>
            </a:prstGeom>
            <a:noFill/>
          </p:spPr>
          <p:txBody>
            <a:bodyPr wrap="square" rtlCol="0">
              <a:spAutoFit/>
            </a:bodyPr>
            <a:lstStyle/>
            <a:p>
              <a:pPr algn="ctr"/>
              <a:r>
                <a:rPr lang="en-US" sz="1200" b="1" dirty="0">
                  <a:solidFill>
                    <a:schemeClr val="accent1"/>
                  </a:solidFill>
                </a:rPr>
                <a:t>ROR prediction</a:t>
              </a:r>
            </a:p>
          </p:txBody>
        </p:sp>
        <p:sp>
          <p:nvSpPr>
            <p:cNvPr id="78" name="TextBox 77">
              <a:extLst>
                <a:ext uri="{FF2B5EF4-FFF2-40B4-BE49-F238E27FC236}">
                  <a16:creationId xmlns:a16="http://schemas.microsoft.com/office/drawing/2014/main" id="{3F1A6302-5377-C849-B350-613EAED5DC12}"/>
                </a:ext>
              </a:extLst>
            </p:cNvPr>
            <p:cNvSpPr txBox="1"/>
            <p:nvPr/>
          </p:nvSpPr>
          <p:spPr>
            <a:xfrm>
              <a:off x="5439006" y="6396335"/>
              <a:ext cx="882935" cy="494590"/>
            </a:xfrm>
            <a:prstGeom prst="rect">
              <a:avLst/>
            </a:prstGeom>
            <a:noFill/>
          </p:spPr>
          <p:txBody>
            <a:bodyPr wrap="square" rtlCol="0">
              <a:spAutoFit/>
            </a:bodyPr>
            <a:lstStyle/>
            <a:p>
              <a:pPr algn="ctr"/>
              <a:r>
                <a:rPr lang="en-US" sz="1200" b="1" dirty="0">
                  <a:solidFill>
                    <a:schemeClr val="accent1"/>
                  </a:solidFill>
                </a:rPr>
                <a:t>ED flow suite</a:t>
              </a:r>
            </a:p>
          </p:txBody>
        </p:sp>
        <p:sp>
          <p:nvSpPr>
            <p:cNvPr id="79" name="TextBox 78">
              <a:extLst>
                <a:ext uri="{FF2B5EF4-FFF2-40B4-BE49-F238E27FC236}">
                  <a16:creationId xmlns:a16="http://schemas.microsoft.com/office/drawing/2014/main" id="{129B2BC8-5C8C-4740-955A-BE257E38AE55}"/>
                </a:ext>
              </a:extLst>
            </p:cNvPr>
            <p:cNvSpPr txBox="1"/>
            <p:nvPr/>
          </p:nvSpPr>
          <p:spPr>
            <a:xfrm>
              <a:off x="7753071" y="6365768"/>
              <a:ext cx="1428170" cy="494590"/>
            </a:xfrm>
            <a:prstGeom prst="rect">
              <a:avLst/>
            </a:prstGeom>
            <a:noFill/>
          </p:spPr>
          <p:txBody>
            <a:bodyPr wrap="square" rtlCol="0">
              <a:spAutoFit/>
            </a:bodyPr>
            <a:lstStyle/>
            <a:p>
              <a:pPr algn="ctr"/>
              <a:r>
                <a:rPr lang="en-US" sz="1200" b="1" dirty="0">
                  <a:solidFill>
                    <a:schemeClr val="accent1"/>
                  </a:solidFill>
                </a:rPr>
                <a:t>SSI prediction</a:t>
              </a:r>
            </a:p>
            <a:p>
              <a:pPr algn="ctr"/>
              <a:r>
                <a:rPr lang="en-US" sz="1200" b="1" dirty="0">
                  <a:solidFill>
                    <a:schemeClr val="accent1"/>
                  </a:solidFill>
                </a:rPr>
                <a:t>Other predictions</a:t>
              </a:r>
            </a:p>
          </p:txBody>
        </p:sp>
        <p:sp>
          <p:nvSpPr>
            <p:cNvPr id="80" name="TextBox 79">
              <a:extLst>
                <a:ext uri="{FF2B5EF4-FFF2-40B4-BE49-F238E27FC236}">
                  <a16:creationId xmlns:a16="http://schemas.microsoft.com/office/drawing/2014/main" id="{C8DDE43D-95A3-884D-993A-BB16DB264CC8}"/>
                </a:ext>
              </a:extLst>
            </p:cNvPr>
            <p:cNvSpPr txBox="1"/>
            <p:nvPr/>
          </p:nvSpPr>
          <p:spPr>
            <a:xfrm>
              <a:off x="8833637" y="4716952"/>
              <a:ext cx="1493026" cy="494590"/>
            </a:xfrm>
            <a:prstGeom prst="rect">
              <a:avLst/>
            </a:prstGeom>
            <a:noFill/>
          </p:spPr>
          <p:txBody>
            <a:bodyPr wrap="square" rtlCol="0">
              <a:spAutoFit/>
            </a:bodyPr>
            <a:lstStyle/>
            <a:p>
              <a:pPr algn="ctr"/>
              <a:r>
                <a:rPr lang="en-US" sz="1200" b="1" dirty="0">
                  <a:solidFill>
                    <a:schemeClr val="accent1"/>
                  </a:solidFill>
                </a:rPr>
                <a:t>Care management </a:t>
              </a:r>
              <a:r>
                <a:rPr lang="en-US" sz="1200" b="1" dirty="0" err="1">
                  <a:solidFill>
                    <a:schemeClr val="accent1"/>
                  </a:solidFill>
                </a:rPr>
                <a:t>RecSys</a:t>
              </a:r>
              <a:endParaRPr lang="en-US" sz="1200" b="1" dirty="0">
                <a:solidFill>
                  <a:schemeClr val="accent1"/>
                </a:solidFill>
              </a:endParaRPr>
            </a:p>
          </p:txBody>
        </p:sp>
        <p:sp>
          <p:nvSpPr>
            <p:cNvPr id="81" name="TextBox 80">
              <a:extLst>
                <a:ext uri="{FF2B5EF4-FFF2-40B4-BE49-F238E27FC236}">
                  <a16:creationId xmlns:a16="http://schemas.microsoft.com/office/drawing/2014/main" id="{075562A5-026D-DE47-98B1-4DA24BBA3B30}"/>
                </a:ext>
              </a:extLst>
            </p:cNvPr>
            <p:cNvSpPr txBox="1"/>
            <p:nvPr/>
          </p:nvSpPr>
          <p:spPr>
            <a:xfrm>
              <a:off x="8833637" y="5256205"/>
              <a:ext cx="1493026" cy="494590"/>
            </a:xfrm>
            <a:prstGeom prst="rect">
              <a:avLst/>
            </a:prstGeom>
            <a:noFill/>
          </p:spPr>
          <p:txBody>
            <a:bodyPr wrap="square" rtlCol="0">
              <a:spAutoFit/>
            </a:bodyPr>
            <a:lstStyle/>
            <a:p>
              <a:pPr algn="ctr"/>
              <a:r>
                <a:rPr lang="en-US" sz="1200" b="1" dirty="0">
                  <a:solidFill>
                    <a:schemeClr val="accent1"/>
                  </a:solidFill>
                </a:rPr>
                <a:t>Predict disease progression</a:t>
              </a:r>
            </a:p>
          </p:txBody>
        </p:sp>
        <p:sp>
          <p:nvSpPr>
            <p:cNvPr id="82" name="TextBox 81">
              <a:extLst>
                <a:ext uri="{FF2B5EF4-FFF2-40B4-BE49-F238E27FC236}">
                  <a16:creationId xmlns:a16="http://schemas.microsoft.com/office/drawing/2014/main" id="{C0381367-C146-274F-8B0F-D07EFEBEC309}"/>
                </a:ext>
              </a:extLst>
            </p:cNvPr>
            <p:cNvSpPr txBox="1"/>
            <p:nvPr/>
          </p:nvSpPr>
          <p:spPr>
            <a:xfrm>
              <a:off x="8833637" y="5795458"/>
              <a:ext cx="1493026" cy="494590"/>
            </a:xfrm>
            <a:prstGeom prst="rect">
              <a:avLst/>
            </a:prstGeom>
            <a:noFill/>
          </p:spPr>
          <p:txBody>
            <a:bodyPr wrap="square" rtlCol="0">
              <a:spAutoFit/>
            </a:bodyPr>
            <a:lstStyle/>
            <a:p>
              <a:pPr algn="ctr"/>
              <a:r>
                <a:rPr lang="en-US" sz="1200" b="1" dirty="0">
                  <a:solidFill>
                    <a:schemeClr val="accent1"/>
                  </a:solidFill>
                </a:rPr>
                <a:t>Predict disease complications</a:t>
              </a:r>
            </a:p>
          </p:txBody>
        </p:sp>
        <p:cxnSp>
          <p:nvCxnSpPr>
            <p:cNvPr id="83" name="Elbow Connector 82">
              <a:extLst>
                <a:ext uri="{FF2B5EF4-FFF2-40B4-BE49-F238E27FC236}">
                  <a16:creationId xmlns:a16="http://schemas.microsoft.com/office/drawing/2014/main" id="{FF7BC17A-A8AF-0C44-8350-FBBBAB6D2A3D}"/>
                </a:ext>
              </a:extLst>
            </p:cNvPr>
            <p:cNvCxnSpPr>
              <a:cxnSpLocks/>
              <a:stCxn id="55" idx="2"/>
              <a:endCxn id="81" idx="1"/>
            </p:cNvCxnSpPr>
            <p:nvPr/>
          </p:nvCxnSpPr>
          <p:spPr>
            <a:xfrm rot="16200000" flipH="1">
              <a:off x="8098914" y="4768775"/>
              <a:ext cx="1249834" cy="21961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B70637E2-6D84-9E4E-846E-B4BBA841336D}"/>
                </a:ext>
              </a:extLst>
            </p:cNvPr>
            <p:cNvCxnSpPr>
              <a:cxnSpLocks/>
              <a:stCxn id="55" idx="2"/>
              <a:endCxn id="82" idx="1"/>
            </p:cNvCxnSpPr>
            <p:nvPr/>
          </p:nvCxnSpPr>
          <p:spPr>
            <a:xfrm rot="16200000" flipH="1">
              <a:off x="7829286" y="5038402"/>
              <a:ext cx="1789087" cy="219613"/>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A51E018C-2486-C742-A3F4-87886110D3F1}"/>
                </a:ext>
              </a:extLst>
            </p:cNvPr>
            <p:cNvCxnSpPr>
              <a:cxnSpLocks/>
              <a:stCxn id="47" idx="2"/>
              <a:endCxn id="86" idx="1"/>
            </p:cNvCxnSpPr>
            <p:nvPr/>
          </p:nvCxnSpPr>
          <p:spPr>
            <a:xfrm rot="5400000">
              <a:off x="2214135" y="4921192"/>
              <a:ext cx="1263789" cy="412741"/>
            </a:xfrm>
            <a:prstGeom prst="bentConnector4">
              <a:avLst>
                <a:gd name="adj1" fmla="val 40216"/>
                <a:gd name="adj2" fmla="val 16018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E9CB2E8-F214-E846-97EE-8273AB4ADF7B}"/>
                </a:ext>
              </a:extLst>
            </p:cNvPr>
            <p:cNvSpPr txBox="1"/>
            <p:nvPr/>
          </p:nvSpPr>
          <p:spPr>
            <a:xfrm>
              <a:off x="2639658" y="5512162"/>
              <a:ext cx="1498551" cy="494590"/>
            </a:xfrm>
            <a:prstGeom prst="rect">
              <a:avLst/>
            </a:prstGeom>
            <a:noFill/>
          </p:spPr>
          <p:txBody>
            <a:bodyPr wrap="square" rtlCol="0">
              <a:spAutoFit/>
            </a:bodyPr>
            <a:lstStyle/>
            <a:p>
              <a:pPr algn="ctr"/>
              <a:r>
                <a:rPr lang="en-US" sz="1200" b="1" dirty="0">
                  <a:solidFill>
                    <a:schemeClr val="accent1"/>
                  </a:solidFill>
                </a:rPr>
                <a:t>Rx noncompliance prediction</a:t>
              </a:r>
            </a:p>
          </p:txBody>
        </p:sp>
        <p:sp>
          <p:nvSpPr>
            <p:cNvPr id="87" name="TextBox 86">
              <a:extLst>
                <a:ext uri="{FF2B5EF4-FFF2-40B4-BE49-F238E27FC236}">
                  <a16:creationId xmlns:a16="http://schemas.microsoft.com/office/drawing/2014/main" id="{04272614-2565-5B4A-9729-A5A313AA684C}"/>
                </a:ext>
              </a:extLst>
            </p:cNvPr>
            <p:cNvSpPr txBox="1"/>
            <p:nvPr/>
          </p:nvSpPr>
          <p:spPr>
            <a:xfrm>
              <a:off x="10429610" y="6334712"/>
              <a:ext cx="1498551" cy="494590"/>
            </a:xfrm>
            <a:prstGeom prst="rect">
              <a:avLst/>
            </a:prstGeom>
            <a:noFill/>
          </p:spPr>
          <p:txBody>
            <a:bodyPr wrap="square" rtlCol="0">
              <a:spAutoFit/>
            </a:bodyPr>
            <a:lstStyle/>
            <a:p>
              <a:pPr algn="ctr"/>
              <a:r>
                <a:rPr lang="en-US" sz="1200" b="1" dirty="0">
                  <a:solidFill>
                    <a:schemeClr val="accent1"/>
                  </a:solidFill>
                </a:rPr>
                <a:t>EF Progression prediction</a:t>
              </a:r>
            </a:p>
          </p:txBody>
        </p:sp>
        <p:sp>
          <p:nvSpPr>
            <p:cNvPr id="88" name="TextBox 87">
              <a:extLst>
                <a:ext uri="{FF2B5EF4-FFF2-40B4-BE49-F238E27FC236}">
                  <a16:creationId xmlns:a16="http://schemas.microsoft.com/office/drawing/2014/main" id="{52D1DC36-C564-4245-80F9-8F2B1F413519}"/>
                </a:ext>
              </a:extLst>
            </p:cNvPr>
            <p:cNvSpPr txBox="1"/>
            <p:nvPr/>
          </p:nvSpPr>
          <p:spPr>
            <a:xfrm>
              <a:off x="2787261" y="1895921"/>
              <a:ext cx="1143070" cy="276999"/>
            </a:xfrm>
            <a:prstGeom prst="rect">
              <a:avLst/>
            </a:prstGeom>
            <a:noFill/>
          </p:spPr>
          <p:txBody>
            <a:bodyPr wrap="none" rtlCol="0">
              <a:spAutoFit/>
            </a:bodyPr>
            <a:lstStyle/>
            <a:p>
              <a:pPr algn="ctr"/>
              <a:r>
                <a:rPr lang="en-US" sz="1200" i="1" dirty="0"/>
                <a:t>Preventive care</a:t>
              </a:r>
            </a:p>
          </p:txBody>
        </p:sp>
        <p:sp>
          <p:nvSpPr>
            <p:cNvPr id="89" name="TextBox 88">
              <a:extLst>
                <a:ext uri="{FF2B5EF4-FFF2-40B4-BE49-F238E27FC236}">
                  <a16:creationId xmlns:a16="http://schemas.microsoft.com/office/drawing/2014/main" id="{E083CC1D-1309-0544-9767-EE533703B11D}"/>
                </a:ext>
              </a:extLst>
            </p:cNvPr>
            <p:cNvSpPr txBox="1"/>
            <p:nvPr/>
          </p:nvSpPr>
          <p:spPr>
            <a:xfrm>
              <a:off x="10607615" y="5365215"/>
              <a:ext cx="970090" cy="494590"/>
            </a:xfrm>
            <a:prstGeom prst="rect">
              <a:avLst/>
            </a:prstGeom>
            <a:noFill/>
          </p:spPr>
          <p:txBody>
            <a:bodyPr wrap="square" rtlCol="0">
              <a:spAutoFit/>
            </a:bodyPr>
            <a:lstStyle/>
            <a:p>
              <a:pPr algn="ctr"/>
              <a:r>
                <a:rPr lang="en-US" sz="1200" b="1" dirty="0">
                  <a:solidFill>
                    <a:schemeClr val="accent1"/>
                  </a:solidFill>
                </a:rPr>
                <a:t>EOL prediction</a:t>
              </a:r>
            </a:p>
          </p:txBody>
        </p:sp>
      </p:grpSp>
      <p:pic>
        <p:nvPicPr>
          <p:cNvPr id="90" name="Picture 89">
            <a:extLst>
              <a:ext uri="{FF2B5EF4-FFF2-40B4-BE49-F238E27FC236}">
                <a16:creationId xmlns:a16="http://schemas.microsoft.com/office/drawing/2014/main" id="{D7882F02-3269-6246-B5A3-E49CC4D060B8}"/>
              </a:ext>
            </a:extLst>
          </p:cNvPr>
          <p:cNvPicPr>
            <a:picLocks noChangeAspect="1"/>
          </p:cNvPicPr>
          <p:nvPr/>
        </p:nvPicPr>
        <p:blipFill>
          <a:blip r:embed="rId2"/>
          <a:stretch>
            <a:fillRect/>
          </a:stretch>
        </p:blipFill>
        <p:spPr>
          <a:xfrm>
            <a:off x="176256" y="3714886"/>
            <a:ext cx="709799" cy="2945261"/>
          </a:xfrm>
          <a:prstGeom prst="rect">
            <a:avLst/>
          </a:prstGeom>
        </p:spPr>
      </p:pic>
      <p:sp>
        <p:nvSpPr>
          <p:cNvPr id="92" name="Rectangle 91">
            <a:extLst>
              <a:ext uri="{FF2B5EF4-FFF2-40B4-BE49-F238E27FC236}">
                <a16:creationId xmlns:a16="http://schemas.microsoft.com/office/drawing/2014/main" id="{0D5281B4-7C80-3144-B625-8D0F078F5260}"/>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75992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9CEA-78B8-2D4F-BE80-C41451984CAB}"/>
              </a:ext>
            </a:extLst>
          </p:cNvPr>
          <p:cNvSpPr>
            <a:spLocks noGrp="1"/>
          </p:cNvSpPr>
          <p:nvPr>
            <p:ph type="title"/>
          </p:nvPr>
        </p:nvSpPr>
        <p:spPr>
          <a:xfrm>
            <a:off x="838199" y="409860"/>
            <a:ext cx="10825339" cy="793308"/>
          </a:xfrm>
        </p:spPr>
        <p:txBody>
          <a:bodyPr>
            <a:normAutofit/>
          </a:bodyPr>
          <a:lstStyle/>
          <a:p>
            <a:r>
              <a:rPr lang="en-US" dirty="0"/>
              <a:t>Operationalizing AI in Healthcare</a:t>
            </a:r>
          </a:p>
        </p:txBody>
      </p:sp>
      <p:pic>
        <p:nvPicPr>
          <p:cNvPr id="4" name="Content Placeholder 4">
            <a:extLst>
              <a:ext uri="{FF2B5EF4-FFF2-40B4-BE49-F238E27FC236}">
                <a16:creationId xmlns:a16="http://schemas.microsoft.com/office/drawing/2014/main" id="{1C032EEA-EF05-EE4E-B65A-FD9B9AFD47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2039767"/>
            <a:ext cx="10515600" cy="3516654"/>
          </a:xfrm>
          <a:prstGeom prst="rect">
            <a:avLst/>
          </a:prstGeom>
        </p:spPr>
      </p:pic>
      <p:sp>
        <p:nvSpPr>
          <p:cNvPr id="5" name="Rectangle 4">
            <a:extLst>
              <a:ext uri="{FF2B5EF4-FFF2-40B4-BE49-F238E27FC236}">
                <a16:creationId xmlns:a16="http://schemas.microsoft.com/office/drawing/2014/main" id="{8F7CBE4B-4DE2-0D44-A3BB-1AD020BCE46C}"/>
              </a:ext>
            </a:extLst>
          </p:cNvPr>
          <p:cNvSpPr/>
          <p:nvPr/>
        </p:nvSpPr>
        <p:spPr>
          <a:xfrm>
            <a:off x="838200" y="5556421"/>
            <a:ext cx="10515600" cy="830997"/>
          </a:xfrm>
          <a:prstGeom prst="rect">
            <a:avLst/>
          </a:prstGeom>
        </p:spPr>
        <p:txBody>
          <a:bodyPr wrap="square">
            <a:spAutoFit/>
          </a:bodyPr>
          <a:lstStyle/>
          <a:p>
            <a:pPr algn="ctr"/>
            <a:r>
              <a:rPr lang="en-US" sz="2400" dirty="0">
                <a:latin typeface="Museo Sans 300" panose="02000000000000000000" pitchFamily="2" charset="77"/>
              </a:rPr>
              <a:t>Only a small fraction of real-world machine learning systems actually constitutes machine learning code </a:t>
            </a:r>
            <a:r>
              <a:rPr lang="en-US" sz="2000" dirty="0">
                <a:latin typeface="Museo Sans 300" panose="02000000000000000000" pitchFamily="2" charset="77"/>
              </a:rPr>
              <a:t>[Sculley 2015].</a:t>
            </a:r>
          </a:p>
        </p:txBody>
      </p:sp>
    </p:spTree>
    <p:extLst>
      <p:ext uri="{BB962C8B-B14F-4D97-AF65-F5344CB8AC3E}">
        <p14:creationId xmlns:p14="http://schemas.microsoft.com/office/powerpoint/2010/main" val="144926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9CEA-78B8-2D4F-BE80-C41451984CAB}"/>
              </a:ext>
            </a:extLst>
          </p:cNvPr>
          <p:cNvSpPr>
            <a:spLocks noGrp="1"/>
          </p:cNvSpPr>
          <p:nvPr>
            <p:ph type="title"/>
          </p:nvPr>
        </p:nvSpPr>
        <p:spPr/>
        <p:txBody>
          <a:bodyPr>
            <a:normAutofit/>
          </a:bodyPr>
          <a:lstStyle/>
          <a:p>
            <a:r>
              <a:rPr lang="en-US" dirty="0"/>
              <a:t>Data Complexity in </a:t>
            </a:r>
            <a:r>
              <a:rPr lang="en-US" dirty="0">
                <a:solidFill>
                  <a:schemeClr val="accent1"/>
                </a:solidFill>
              </a:rPr>
              <a:t>Operationalizing AI in Healthcare</a:t>
            </a:r>
          </a:p>
        </p:txBody>
      </p:sp>
      <p:sp>
        <p:nvSpPr>
          <p:cNvPr id="6" name="Content Placeholder 2">
            <a:extLst>
              <a:ext uri="{FF2B5EF4-FFF2-40B4-BE49-F238E27FC236}">
                <a16:creationId xmlns:a16="http://schemas.microsoft.com/office/drawing/2014/main" id="{47F1F125-803D-E242-92E6-D8CC148EC507}"/>
              </a:ext>
            </a:extLst>
          </p:cNvPr>
          <p:cNvSpPr>
            <a:spLocks noGrp="1"/>
          </p:cNvSpPr>
          <p:nvPr>
            <p:ph sz="half" idx="2"/>
          </p:nvPr>
        </p:nvSpPr>
        <p:spPr>
          <a:xfrm>
            <a:off x="838200" y="1825625"/>
            <a:ext cx="10412392" cy="4351338"/>
          </a:xfrm>
        </p:spPr>
        <p:txBody>
          <a:bodyPr>
            <a:normAutofit/>
          </a:bodyPr>
          <a:lstStyle/>
          <a:p>
            <a:r>
              <a:rPr lang="en-US" sz="2400" dirty="0"/>
              <a:t>Syntactic Correctness</a:t>
            </a:r>
          </a:p>
          <a:p>
            <a:pPr lvl="1"/>
            <a:r>
              <a:rPr lang="en-US" dirty="0"/>
              <a:t>Is the data in the correct format e.g., if the AI data pipeline requires sex for males as ‘m’ and the input data encodes it as ‘1’</a:t>
            </a:r>
          </a:p>
          <a:p>
            <a:r>
              <a:rPr lang="en-US" sz="2400" dirty="0"/>
              <a:t>Morphological Correctness</a:t>
            </a:r>
          </a:p>
          <a:p>
            <a:pPr lvl="1"/>
            <a:r>
              <a:rPr lang="en-US" dirty="0"/>
              <a:t>Is the data within the range of possible values e.g., a blood pressure of 500 does not make sense</a:t>
            </a:r>
          </a:p>
          <a:p>
            <a:r>
              <a:rPr lang="en-US" sz="2400" dirty="0"/>
              <a:t>Semantic Correctness</a:t>
            </a:r>
          </a:p>
          <a:p>
            <a:pPr lvl="1"/>
            <a:r>
              <a:rPr lang="en-US" dirty="0"/>
              <a:t>Do the variables actually correspond to what the semantics that are being ascribed to them e.g., a variable which encodes blood pressure as high vs. low will have different semantics for children as compared to adults</a:t>
            </a:r>
          </a:p>
        </p:txBody>
      </p:sp>
      <p:sp>
        <p:nvSpPr>
          <p:cNvPr id="5" name="Rectangle 4">
            <a:extLst>
              <a:ext uri="{FF2B5EF4-FFF2-40B4-BE49-F238E27FC236}">
                <a16:creationId xmlns:a16="http://schemas.microsoft.com/office/drawing/2014/main" id="{1CB89592-3489-1948-925F-6B2C8A21C8C3}"/>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156585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9CEA-78B8-2D4F-BE80-C41451984CAB}"/>
              </a:ext>
            </a:extLst>
          </p:cNvPr>
          <p:cNvSpPr>
            <a:spLocks noGrp="1"/>
          </p:cNvSpPr>
          <p:nvPr>
            <p:ph type="title"/>
          </p:nvPr>
        </p:nvSpPr>
        <p:spPr>
          <a:xfrm>
            <a:off x="838199" y="409860"/>
            <a:ext cx="10825339" cy="793308"/>
          </a:xfrm>
        </p:spPr>
        <p:txBody>
          <a:bodyPr>
            <a:normAutofit/>
          </a:bodyPr>
          <a:lstStyle/>
          <a:p>
            <a:r>
              <a:rPr lang="en-US" dirty="0"/>
              <a:t>Why Do We </a:t>
            </a:r>
            <a:r>
              <a:rPr lang="en-US" dirty="0">
                <a:solidFill>
                  <a:schemeClr val="accent1"/>
                </a:solidFill>
              </a:rPr>
              <a:t>Need</a:t>
            </a:r>
            <a:r>
              <a:rPr lang="en-US" dirty="0"/>
              <a:t> Explanations in Healthcare AI Now?</a:t>
            </a:r>
          </a:p>
        </p:txBody>
      </p:sp>
      <p:pic>
        <p:nvPicPr>
          <p:cNvPr id="8" name="Picture 7">
            <a:extLst>
              <a:ext uri="{FF2B5EF4-FFF2-40B4-BE49-F238E27FC236}">
                <a16:creationId xmlns:a16="http://schemas.microsoft.com/office/drawing/2014/main" id="{F73B5FE1-AC16-A843-8708-FE08403055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199" y="2231020"/>
            <a:ext cx="5320159" cy="3890366"/>
          </a:xfrm>
          <a:prstGeom prst="rect">
            <a:avLst/>
          </a:prstGeom>
        </p:spPr>
      </p:pic>
      <p:grpSp>
        <p:nvGrpSpPr>
          <p:cNvPr id="9" name="Group 8">
            <a:extLst>
              <a:ext uri="{FF2B5EF4-FFF2-40B4-BE49-F238E27FC236}">
                <a16:creationId xmlns:a16="http://schemas.microsoft.com/office/drawing/2014/main" id="{68401AF6-3E6D-C041-8447-76219292AD16}"/>
              </a:ext>
            </a:extLst>
          </p:cNvPr>
          <p:cNvGrpSpPr/>
          <p:nvPr/>
        </p:nvGrpSpPr>
        <p:grpSpPr>
          <a:xfrm>
            <a:off x="7113119" y="2113538"/>
            <a:ext cx="4435061" cy="4125330"/>
            <a:chOff x="7425635" y="2231020"/>
            <a:chExt cx="4435061" cy="4125330"/>
          </a:xfrm>
        </p:grpSpPr>
        <p:graphicFrame>
          <p:nvGraphicFramePr>
            <p:cNvPr id="10" name="Diagram 9">
              <a:extLst>
                <a:ext uri="{FF2B5EF4-FFF2-40B4-BE49-F238E27FC236}">
                  <a16:creationId xmlns:a16="http://schemas.microsoft.com/office/drawing/2014/main" id="{81D6D679-D8EA-2D45-B7E8-6D8FE8C6AC48}"/>
                </a:ext>
              </a:extLst>
            </p:cNvPr>
            <p:cNvGraphicFramePr/>
            <p:nvPr>
              <p:extLst>
                <p:ext uri="{D42A27DB-BD31-4B8C-83A1-F6EECF244321}">
                  <p14:modId xmlns:p14="http://schemas.microsoft.com/office/powerpoint/2010/main" val="2232443623"/>
                </p:ext>
              </p:extLst>
            </p:nvPr>
          </p:nvGraphicFramePr>
          <p:xfrm>
            <a:off x="7425635" y="3113616"/>
            <a:ext cx="4435061" cy="3242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D90905CE-C0B6-EB4B-A91F-C12A3EB330B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7105" y="3780697"/>
              <a:ext cx="1117604" cy="10604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Rounded Rectangle 11">
              <a:extLst>
                <a:ext uri="{FF2B5EF4-FFF2-40B4-BE49-F238E27FC236}">
                  <a16:creationId xmlns:a16="http://schemas.microsoft.com/office/drawing/2014/main" id="{F7A402DF-D0BC-CD4D-A66B-D07896CEE2BC}"/>
                </a:ext>
              </a:extLst>
            </p:cNvPr>
            <p:cNvSpPr/>
            <p:nvPr/>
          </p:nvSpPr>
          <p:spPr>
            <a:xfrm>
              <a:off x="7991061" y="2231020"/>
              <a:ext cx="2814725" cy="7818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More </a:t>
              </a:r>
              <a:r>
                <a:rPr lang="en-US" b="1" dirty="0"/>
                <a:t>Implications </a:t>
              </a:r>
              <a:br>
                <a:rPr lang="en-US" b="1" dirty="0"/>
              </a:br>
              <a:r>
                <a:rPr lang="en-US" b="1" dirty="0"/>
                <a:t>(known/unknown)</a:t>
              </a:r>
            </a:p>
          </p:txBody>
        </p:sp>
      </p:grpSp>
      <p:sp>
        <p:nvSpPr>
          <p:cNvPr id="14" name="Rectangle 13">
            <a:extLst>
              <a:ext uri="{FF2B5EF4-FFF2-40B4-BE49-F238E27FC236}">
                <a16:creationId xmlns:a16="http://schemas.microsoft.com/office/drawing/2014/main" id="{080C6145-352B-0041-8677-ECB6764A00AB}"/>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1337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871A-12E8-4447-8CD4-F3F39E8363C3}"/>
              </a:ext>
            </a:extLst>
          </p:cNvPr>
          <p:cNvSpPr>
            <a:spLocks noGrp="1"/>
          </p:cNvSpPr>
          <p:nvPr>
            <p:ph type="title"/>
          </p:nvPr>
        </p:nvSpPr>
        <p:spPr/>
        <p:txBody>
          <a:bodyPr>
            <a:normAutofit/>
          </a:bodyPr>
          <a:lstStyle/>
          <a:p>
            <a:r>
              <a:rPr lang="en-US" dirty="0">
                <a:solidFill>
                  <a:schemeClr val="tx1"/>
                </a:solidFill>
              </a:rPr>
              <a:t>Do We </a:t>
            </a:r>
            <a:r>
              <a:rPr lang="en-US" dirty="0"/>
              <a:t>ALWAYS </a:t>
            </a:r>
            <a:r>
              <a:rPr lang="en-US" dirty="0">
                <a:solidFill>
                  <a:schemeClr val="tx1"/>
                </a:solidFill>
              </a:rPr>
              <a:t>Need Explanations in Healthcare AI?</a:t>
            </a:r>
          </a:p>
        </p:txBody>
      </p:sp>
      <p:sp>
        <p:nvSpPr>
          <p:cNvPr id="3" name="Content Placeholder 2">
            <a:extLst>
              <a:ext uri="{FF2B5EF4-FFF2-40B4-BE49-F238E27FC236}">
                <a16:creationId xmlns:a16="http://schemas.microsoft.com/office/drawing/2014/main" id="{929864CB-BC99-4742-A984-9EFF66868603}"/>
              </a:ext>
            </a:extLst>
          </p:cNvPr>
          <p:cNvSpPr>
            <a:spLocks noGrp="1"/>
          </p:cNvSpPr>
          <p:nvPr>
            <p:ph sz="half" idx="2"/>
          </p:nvPr>
        </p:nvSpPr>
        <p:spPr>
          <a:xfrm>
            <a:off x="838201" y="1825624"/>
            <a:ext cx="6511724" cy="5032375"/>
          </a:xfrm>
        </p:spPr>
        <p:txBody>
          <a:bodyPr>
            <a:normAutofit/>
          </a:bodyPr>
          <a:lstStyle/>
          <a:p>
            <a:pPr marL="0" indent="0">
              <a:buNone/>
            </a:pPr>
            <a:r>
              <a:rPr lang="en-US" sz="2100" b="1" dirty="0"/>
              <a:t>When fairness is critical:  </a:t>
            </a:r>
          </a:p>
          <a:p>
            <a:r>
              <a:rPr lang="en-US" sz="1800" dirty="0"/>
              <a:t>Any context where humans are required to provide explanations so that people cannot hide behind machine learning models </a:t>
            </a:r>
            <a:r>
              <a:rPr lang="en-US" sz="1600" dirty="0">
                <a:latin typeface="Museo Sans 100" panose="02000000000000000000" pitchFamily="2" charset="77"/>
              </a:rPr>
              <a:t>[Al-</a:t>
            </a:r>
            <a:r>
              <a:rPr lang="en-US" sz="1600" dirty="0" err="1">
                <a:latin typeface="Museo Sans 100" panose="02000000000000000000" pitchFamily="2" charset="77"/>
              </a:rPr>
              <a:t>Shedivat</a:t>
            </a:r>
            <a:r>
              <a:rPr lang="en-US" sz="1600" dirty="0">
                <a:latin typeface="Museo Sans 100" panose="02000000000000000000" pitchFamily="2" charset="77"/>
              </a:rPr>
              <a:t> 2017B, Doshi-Velez 2014]</a:t>
            </a:r>
          </a:p>
          <a:p>
            <a:pPr marL="0" indent="0">
              <a:buNone/>
            </a:pPr>
            <a:r>
              <a:rPr lang="en-US" sz="2100" b="1" dirty="0"/>
              <a:t>When consequences are far-reaching</a:t>
            </a:r>
            <a:r>
              <a:rPr lang="en-US" sz="2100" dirty="0"/>
              <a:t>: </a:t>
            </a:r>
          </a:p>
          <a:p>
            <a:r>
              <a:rPr lang="en-US" sz="1800" dirty="0"/>
              <a:t>Predictions can have far reaching consequences e.g., recommend an operation, recommend sending a patient to hospice etc.</a:t>
            </a:r>
          </a:p>
          <a:p>
            <a:pPr marL="0" indent="0">
              <a:buNone/>
            </a:pPr>
            <a:r>
              <a:rPr lang="en-US" sz="2100" b="1" dirty="0"/>
              <a:t>When the cost of a mistake is high:</a:t>
            </a:r>
          </a:p>
          <a:p>
            <a:r>
              <a:rPr lang="en-US" sz="1800" dirty="0"/>
              <a:t>Ex: misclassification of a malignant tumor can be costly and dangerous</a:t>
            </a:r>
          </a:p>
          <a:p>
            <a:pPr marL="0" indent="0">
              <a:buNone/>
            </a:pPr>
            <a:r>
              <a:rPr lang="en-US" sz="2100" b="1" dirty="0"/>
              <a:t>When a new/unknown hypothesis is drawn: </a:t>
            </a:r>
          </a:p>
          <a:p>
            <a:r>
              <a:rPr lang="en-US" sz="1800" i="1" dirty="0"/>
              <a:t>“It's not a human move. I've never seen a human play this move.” </a:t>
            </a:r>
            <a:r>
              <a:rPr lang="en-US" sz="1600" dirty="0">
                <a:latin typeface="Museo Sans 100" panose="02000000000000000000" pitchFamily="2" charset="77"/>
              </a:rPr>
              <a:t>[Fan Hui]</a:t>
            </a:r>
          </a:p>
          <a:p>
            <a:r>
              <a:rPr lang="en-US" sz="1800" dirty="0"/>
              <a:t>Pneumonia patients with asthma had lower  risk of dying </a:t>
            </a:r>
            <a:r>
              <a:rPr lang="en-US" sz="1600" dirty="0">
                <a:latin typeface="Museo Sans 100" panose="02000000000000000000" pitchFamily="2" charset="77"/>
              </a:rPr>
              <a:t>[Caruana 2015]</a:t>
            </a:r>
            <a:endParaRPr lang="en-US" sz="1800" dirty="0">
              <a:latin typeface="Museo Sans 100" panose="02000000000000000000" pitchFamily="2" charset="77"/>
            </a:endParaRPr>
          </a:p>
        </p:txBody>
      </p:sp>
      <p:sp>
        <p:nvSpPr>
          <p:cNvPr id="4" name="Rectangle 3">
            <a:extLst>
              <a:ext uri="{FF2B5EF4-FFF2-40B4-BE49-F238E27FC236}">
                <a16:creationId xmlns:a16="http://schemas.microsoft.com/office/drawing/2014/main" id="{ECC48D17-2939-0C4F-B700-DD1EA4177B4B}"/>
              </a:ext>
            </a:extLst>
          </p:cNvPr>
          <p:cNvSpPr/>
          <p:nvPr/>
        </p:nvSpPr>
        <p:spPr>
          <a:xfrm>
            <a:off x="7715250" y="1825624"/>
            <a:ext cx="3910693" cy="1846659"/>
          </a:xfrm>
          <a:prstGeom prst="rect">
            <a:avLst/>
          </a:prstGeom>
        </p:spPr>
        <p:txBody>
          <a:bodyPr wrap="square">
            <a:spAutoFit/>
          </a:bodyPr>
          <a:lstStyle/>
          <a:p>
            <a:r>
              <a:rPr lang="en-US" sz="2000" b="1" dirty="0">
                <a:solidFill>
                  <a:schemeClr val="bg1"/>
                </a:solidFill>
              </a:rPr>
              <a:t>Compliance is key: </a:t>
            </a:r>
          </a:p>
          <a:p>
            <a:pPr marL="285750" indent="-285750">
              <a:buFont typeface="Arial" panose="020B0604020202020204" pitchFamily="34" charset="0"/>
              <a:buChar char="•"/>
            </a:pPr>
            <a:r>
              <a:rPr lang="en-US" dirty="0">
                <a:solidFill>
                  <a:schemeClr val="bg1"/>
                </a:solidFill>
              </a:rPr>
              <a:t>GDPR</a:t>
            </a:r>
          </a:p>
          <a:p>
            <a:pPr marL="285750" indent="-285750">
              <a:buFont typeface="Arial" panose="020B0604020202020204" pitchFamily="34" charset="0"/>
              <a:buChar char="•"/>
            </a:pPr>
            <a:r>
              <a:rPr lang="en-US" dirty="0">
                <a:solidFill>
                  <a:schemeClr val="bg1"/>
                </a:solidFill>
              </a:rPr>
              <a:t>Right to Explanation</a:t>
            </a:r>
          </a:p>
          <a:p>
            <a:r>
              <a:rPr lang="en-US" sz="2000" b="1" dirty="0">
                <a:solidFill>
                  <a:schemeClr val="bg1"/>
                </a:solidFill>
              </a:rPr>
              <a:t>Predictive performance is not enough</a:t>
            </a:r>
          </a:p>
          <a:p>
            <a:r>
              <a:rPr lang="en-US" dirty="0">
                <a:solidFill>
                  <a:schemeClr val="bg1"/>
                </a:solidFill>
                <a:latin typeface="Museo Sans 100" panose="02000000000000000000" pitchFamily="2" charset="77"/>
              </a:rPr>
              <a:t>[Doshi-Velez 2017]</a:t>
            </a:r>
          </a:p>
        </p:txBody>
      </p:sp>
      <p:sp>
        <p:nvSpPr>
          <p:cNvPr id="6" name="Rectangle 5">
            <a:extLst>
              <a:ext uri="{FF2B5EF4-FFF2-40B4-BE49-F238E27FC236}">
                <a16:creationId xmlns:a16="http://schemas.microsoft.com/office/drawing/2014/main" id="{BF1B9CE3-10BB-324F-9BA2-725E51173482}"/>
              </a:ext>
            </a:extLst>
          </p:cNvPr>
          <p:cNvSpPr/>
          <p:nvPr/>
        </p:nvSpPr>
        <p:spPr>
          <a:xfrm>
            <a:off x="0" y="6519446"/>
            <a:ext cx="1955472" cy="338554"/>
          </a:xfrm>
          <a:prstGeom prst="rect">
            <a:avLst/>
          </a:prstGeom>
        </p:spPr>
        <p:txBody>
          <a:bodyPr wrap="none">
            <a:spAutoFit/>
          </a:bodyPr>
          <a:lstStyle/>
          <a:p>
            <a:r>
              <a:rPr lang="en-US" sz="1600" dirty="0">
                <a:solidFill>
                  <a:schemeClr val="bg1"/>
                </a:solidFill>
              </a:rPr>
              <a:t>© KenSci., Inc. 2018.</a:t>
            </a:r>
          </a:p>
        </p:txBody>
      </p:sp>
    </p:spTree>
    <p:extLst>
      <p:ext uri="{BB962C8B-B14F-4D97-AF65-F5344CB8AC3E}">
        <p14:creationId xmlns:p14="http://schemas.microsoft.com/office/powerpoint/2010/main" val="371728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9CEA-78B8-2D4F-BE80-C41451984CAB}"/>
              </a:ext>
            </a:extLst>
          </p:cNvPr>
          <p:cNvSpPr>
            <a:spLocks noGrp="1"/>
          </p:cNvSpPr>
          <p:nvPr>
            <p:ph type="title"/>
          </p:nvPr>
        </p:nvSpPr>
        <p:spPr>
          <a:xfrm>
            <a:off x="838199" y="409860"/>
            <a:ext cx="10825339" cy="793308"/>
          </a:xfrm>
        </p:spPr>
        <p:txBody>
          <a:bodyPr>
            <a:normAutofit/>
          </a:bodyPr>
          <a:lstStyle/>
          <a:p>
            <a:r>
              <a:rPr lang="en-US" dirty="0"/>
              <a:t>Why Do We </a:t>
            </a:r>
            <a:r>
              <a:rPr lang="en-US" dirty="0">
                <a:solidFill>
                  <a:schemeClr val="accent1"/>
                </a:solidFill>
              </a:rPr>
              <a:t>Need</a:t>
            </a:r>
            <a:r>
              <a:rPr lang="en-US" dirty="0"/>
              <a:t> Explanations Now?</a:t>
            </a:r>
          </a:p>
        </p:txBody>
      </p:sp>
      <p:pic>
        <p:nvPicPr>
          <p:cNvPr id="7" name="Picture 6">
            <a:extLst>
              <a:ext uri="{FF2B5EF4-FFF2-40B4-BE49-F238E27FC236}">
                <a16:creationId xmlns:a16="http://schemas.microsoft.com/office/drawing/2014/main" id="{65662232-E851-2042-B846-96BC8B9DD20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7832" y="2551778"/>
            <a:ext cx="4856672" cy="3657600"/>
          </a:xfrm>
          <a:prstGeom prst="rect">
            <a:avLst/>
          </a:prstGeom>
        </p:spPr>
      </p:pic>
      <p:sp>
        <p:nvSpPr>
          <p:cNvPr id="8" name="Rectangle 7">
            <a:extLst>
              <a:ext uri="{FF2B5EF4-FFF2-40B4-BE49-F238E27FC236}">
                <a16:creationId xmlns:a16="http://schemas.microsoft.com/office/drawing/2014/main" id="{49F40732-6122-FC46-8460-2D5E7C2D86D4}"/>
              </a:ext>
            </a:extLst>
          </p:cNvPr>
          <p:cNvSpPr/>
          <p:nvPr/>
        </p:nvSpPr>
        <p:spPr>
          <a:xfrm>
            <a:off x="1407281" y="6298141"/>
            <a:ext cx="2988319" cy="338554"/>
          </a:xfrm>
          <a:prstGeom prst="rect">
            <a:avLst/>
          </a:prstGeom>
        </p:spPr>
        <p:txBody>
          <a:bodyPr wrap="none">
            <a:spAutoFit/>
          </a:bodyPr>
          <a:lstStyle/>
          <a:p>
            <a:pPr algn="ctr"/>
            <a:r>
              <a:rPr lang="en-US" sz="1600" dirty="0">
                <a:latin typeface="Museo Sans 100" panose="02000000000000000000" pitchFamily="2" charset="77"/>
              </a:rPr>
              <a:t>[</a:t>
            </a:r>
            <a:r>
              <a:rPr lang="en-US" sz="1600" dirty="0" err="1">
                <a:latin typeface="Museo Sans 100" panose="02000000000000000000" pitchFamily="2" charset="77"/>
              </a:rPr>
              <a:t>Caruana</a:t>
            </a:r>
            <a:r>
              <a:rPr lang="en-US" sz="1600" dirty="0">
                <a:latin typeface="Museo Sans 100" panose="02000000000000000000" pitchFamily="2" charset="77"/>
              </a:rPr>
              <a:t> 2015, </a:t>
            </a:r>
            <a:r>
              <a:rPr lang="en-US" sz="1600" dirty="0" err="1">
                <a:latin typeface="Museo Sans 100" panose="02000000000000000000" pitchFamily="2" charset="77"/>
              </a:rPr>
              <a:t>Caruana</a:t>
            </a:r>
            <a:r>
              <a:rPr lang="en-US" sz="1600" dirty="0">
                <a:latin typeface="Museo Sans 100" panose="02000000000000000000" pitchFamily="2" charset="77"/>
              </a:rPr>
              <a:t> 2017]</a:t>
            </a:r>
          </a:p>
        </p:txBody>
      </p:sp>
      <p:sp>
        <p:nvSpPr>
          <p:cNvPr id="10" name="TextBox 9">
            <a:extLst>
              <a:ext uri="{FF2B5EF4-FFF2-40B4-BE49-F238E27FC236}">
                <a16:creationId xmlns:a16="http://schemas.microsoft.com/office/drawing/2014/main" id="{A4633FCE-D2CE-BA44-9C8C-A7549218E74A}"/>
              </a:ext>
            </a:extLst>
          </p:cNvPr>
          <p:cNvSpPr txBox="1"/>
          <p:nvPr/>
        </p:nvSpPr>
        <p:spPr>
          <a:xfrm>
            <a:off x="526430" y="2110605"/>
            <a:ext cx="5400837" cy="461665"/>
          </a:xfrm>
          <a:prstGeom prst="rect">
            <a:avLst/>
          </a:prstGeom>
          <a:noFill/>
        </p:spPr>
        <p:txBody>
          <a:bodyPr wrap="none" rtlCol="0">
            <a:spAutoFit/>
          </a:bodyPr>
          <a:lstStyle/>
          <a:p>
            <a:pPr algn="ctr"/>
            <a:r>
              <a:rPr lang="en-US" sz="2400" dirty="0">
                <a:latin typeface="Museo Sans 300" panose="02000000000000000000" pitchFamily="2" charset="77"/>
              </a:rPr>
              <a:t>Risk Prediction with </a:t>
            </a:r>
            <a:r>
              <a:rPr lang="en-US" sz="2400" dirty="0" err="1">
                <a:latin typeface="Museo Sans 300" panose="02000000000000000000" pitchFamily="2" charset="77"/>
              </a:rPr>
              <a:t>Blackbox</a:t>
            </a:r>
            <a:r>
              <a:rPr lang="en-US" sz="2400" dirty="0">
                <a:latin typeface="Museo Sans 300" panose="02000000000000000000" pitchFamily="2" charset="77"/>
              </a:rPr>
              <a:t> Models</a:t>
            </a:r>
          </a:p>
        </p:txBody>
      </p:sp>
      <p:pic>
        <p:nvPicPr>
          <p:cNvPr id="11" name="Picture 10">
            <a:extLst>
              <a:ext uri="{FF2B5EF4-FFF2-40B4-BE49-F238E27FC236}">
                <a16:creationId xmlns:a16="http://schemas.microsoft.com/office/drawing/2014/main" id="{72070887-E85C-1544-8E7D-931ED9E71E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3857" y="2551778"/>
            <a:ext cx="5233483" cy="3657600"/>
          </a:xfrm>
          <a:prstGeom prst="rect">
            <a:avLst/>
          </a:prstGeom>
        </p:spPr>
      </p:pic>
      <p:sp>
        <p:nvSpPr>
          <p:cNvPr id="12" name="TextBox 11">
            <a:extLst>
              <a:ext uri="{FF2B5EF4-FFF2-40B4-BE49-F238E27FC236}">
                <a16:creationId xmlns:a16="http://schemas.microsoft.com/office/drawing/2014/main" id="{11992129-3CEB-984D-810F-0E4ED71E3E87}"/>
              </a:ext>
            </a:extLst>
          </p:cNvPr>
          <p:cNvSpPr txBox="1"/>
          <p:nvPr/>
        </p:nvSpPr>
        <p:spPr>
          <a:xfrm>
            <a:off x="6280891" y="2090113"/>
            <a:ext cx="5123518" cy="461665"/>
          </a:xfrm>
          <a:prstGeom prst="rect">
            <a:avLst/>
          </a:prstGeom>
          <a:noFill/>
        </p:spPr>
        <p:txBody>
          <a:bodyPr wrap="none" rtlCol="0">
            <a:spAutoFit/>
          </a:bodyPr>
          <a:lstStyle/>
          <a:p>
            <a:r>
              <a:rPr lang="en-US" sz="2400" dirty="0">
                <a:latin typeface="Museo Sans 300" panose="02000000000000000000" pitchFamily="2" charset="77"/>
              </a:rPr>
              <a:t>Misdiagnosis via Adversarial Attacks</a:t>
            </a:r>
          </a:p>
        </p:txBody>
      </p:sp>
      <p:sp>
        <p:nvSpPr>
          <p:cNvPr id="17" name="Rectangle 16">
            <a:extLst>
              <a:ext uri="{FF2B5EF4-FFF2-40B4-BE49-F238E27FC236}">
                <a16:creationId xmlns:a16="http://schemas.microsoft.com/office/drawing/2014/main" id="{279732A6-3CB1-344A-8836-7C47FA32C943}"/>
              </a:ext>
            </a:extLst>
          </p:cNvPr>
          <p:cNvSpPr/>
          <p:nvPr/>
        </p:nvSpPr>
        <p:spPr>
          <a:xfrm>
            <a:off x="7497990" y="6238027"/>
            <a:ext cx="1696298" cy="338554"/>
          </a:xfrm>
          <a:prstGeom prst="rect">
            <a:avLst/>
          </a:prstGeom>
        </p:spPr>
        <p:txBody>
          <a:bodyPr wrap="none">
            <a:spAutoFit/>
          </a:bodyPr>
          <a:lstStyle/>
          <a:p>
            <a:pPr algn="ctr"/>
            <a:r>
              <a:rPr lang="en-US" sz="1600" dirty="0">
                <a:latin typeface="Museo Sans 100" panose="02000000000000000000" pitchFamily="2" charset="77"/>
              </a:rPr>
              <a:t>[Finlayson 2018]</a:t>
            </a:r>
          </a:p>
        </p:txBody>
      </p:sp>
    </p:spTree>
    <p:extLst>
      <p:ext uri="{BB962C8B-B14F-4D97-AF65-F5344CB8AC3E}">
        <p14:creationId xmlns:p14="http://schemas.microsoft.com/office/powerpoint/2010/main" val="47500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b="0" dirty="0">
                <a:solidFill>
                  <a:schemeClr val="accent1"/>
                </a:solidFill>
              </a:rPr>
              <a:t>Pillars of Explainable AI</a:t>
            </a:r>
            <a:endParaRPr lang="en-US" sz="4800" b="0" dirty="0"/>
          </a:p>
        </p:txBody>
      </p:sp>
      <p:grpSp>
        <p:nvGrpSpPr>
          <p:cNvPr id="12" name="Group 11"/>
          <p:cNvGrpSpPr/>
          <p:nvPr/>
        </p:nvGrpSpPr>
        <p:grpSpPr>
          <a:xfrm>
            <a:off x="984250" y="4733925"/>
            <a:ext cx="3159666" cy="822960"/>
            <a:chOff x="1152637" y="4684082"/>
            <a:chExt cx="3159666" cy="822960"/>
          </a:xfrm>
        </p:grpSpPr>
        <p:pic>
          <p:nvPicPr>
            <p:cNvPr id="7" name="Picture 6">
              <a:extLst>
                <a:ext uri="{FF2B5EF4-FFF2-40B4-BE49-F238E27FC236}">
                  <a16:creationId xmlns:a16="http://schemas.microsoft.com/office/drawing/2014/main" id="{22DB6600-CBD9-7847-B0F0-7D0AFD83C5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2637" y="4740436"/>
              <a:ext cx="640080" cy="640080"/>
            </a:xfrm>
            <a:prstGeom prst="rect">
              <a:avLst/>
            </a:prstGeom>
          </p:spPr>
        </p:pic>
        <p:pic>
          <p:nvPicPr>
            <p:cNvPr id="8" name="Picture 7">
              <a:extLst>
                <a:ext uri="{FF2B5EF4-FFF2-40B4-BE49-F238E27FC236}">
                  <a16:creationId xmlns:a16="http://schemas.microsoft.com/office/drawing/2014/main" id="{41E858A1-F123-EE49-8968-BDC155148A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6541" y="4684082"/>
              <a:ext cx="822960" cy="822960"/>
            </a:xfrm>
            <a:prstGeom prst="rect">
              <a:avLst/>
            </a:prstGeom>
          </p:spPr>
        </p:pic>
        <p:pic>
          <p:nvPicPr>
            <p:cNvPr id="9" name="Picture 8">
              <a:extLst>
                <a:ext uri="{FF2B5EF4-FFF2-40B4-BE49-F238E27FC236}">
                  <a16:creationId xmlns:a16="http://schemas.microsoft.com/office/drawing/2014/main" id="{9B1B69CF-AA63-9944-A5A8-381B92C8C7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17229" y="4749648"/>
              <a:ext cx="595074" cy="640080"/>
            </a:xfrm>
            <a:prstGeom prst="rect">
              <a:avLst/>
            </a:prstGeom>
          </p:spPr>
        </p:pic>
        <p:pic>
          <p:nvPicPr>
            <p:cNvPr id="10" name="Picture 9">
              <a:extLst>
                <a:ext uri="{FF2B5EF4-FFF2-40B4-BE49-F238E27FC236}">
                  <a16:creationId xmlns:a16="http://schemas.microsoft.com/office/drawing/2014/main" id="{8BD205EF-EF0F-9E44-93E5-825FB60B8D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23325" y="4740436"/>
              <a:ext cx="640080" cy="640080"/>
            </a:xfrm>
            <a:prstGeom prst="rect">
              <a:avLst/>
            </a:prstGeom>
          </p:spPr>
        </p:pic>
      </p:grpSp>
      <p:sp>
        <p:nvSpPr>
          <p:cNvPr id="13" name="Rectangle 12">
            <a:extLst>
              <a:ext uri="{FF2B5EF4-FFF2-40B4-BE49-F238E27FC236}">
                <a16:creationId xmlns:a16="http://schemas.microsoft.com/office/drawing/2014/main" id="{23292DF7-E52D-AE49-828D-6ABD5282909B}"/>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90648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7B2CB8-5C5D-DF4E-BC41-1C196ECA6A2D}"/>
              </a:ext>
            </a:extLst>
          </p:cNvPr>
          <p:cNvGrpSpPr/>
          <p:nvPr/>
        </p:nvGrpSpPr>
        <p:grpSpPr>
          <a:xfrm>
            <a:off x="3084893" y="4369337"/>
            <a:ext cx="6022214" cy="952500"/>
            <a:chOff x="1009798" y="4060143"/>
            <a:chExt cx="6022214" cy="952500"/>
          </a:xfrm>
        </p:grpSpPr>
        <p:pic>
          <p:nvPicPr>
            <p:cNvPr id="4" name="Picture 3">
              <a:extLst>
                <a:ext uri="{FF2B5EF4-FFF2-40B4-BE49-F238E27FC236}">
                  <a16:creationId xmlns:a16="http://schemas.microsoft.com/office/drawing/2014/main" id="{60F1A640-6F23-B243-92EB-D3379D2B2EF8}"/>
                </a:ext>
              </a:extLst>
            </p:cNvPr>
            <p:cNvPicPr>
              <a:picLocks noChangeAspect="1"/>
            </p:cNvPicPr>
            <p:nvPr/>
          </p:nvPicPr>
          <p:blipFill>
            <a:blip r:embed="rId2"/>
            <a:stretch>
              <a:fillRect/>
            </a:stretch>
          </p:blipFill>
          <p:spPr>
            <a:xfrm>
              <a:off x="6079512" y="4060143"/>
              <a:ext cx="952500" cy="952500"/>
            </a:xfrm>
            <a:prstGeom prst="rect">
              <a:avLst/>
            </a:prstGeom>
          </p:spPr>
        </p:pic>
        <p:pic>
          <p:nvPicPr>
            <p:cNvPr id="19" name="Picture 18">
              <a:extLst>
                <a:ext uri="{FF2B5EF4-FFF2-40B4-BE49-F238E27FC236}">
                  <a16:creationId xmlns:a16="http://schemas.microsoft.com/office/drawing/2014/main" id="{4BC75214-CB26-834B-8ED1-B981DF46FB90}"/>
                </a:ext>
              </a:extLst>
            </p:cNvPr>
            <p:cNvPicPr>
              <a:picLocks noChangeAspect="1"/>
            </p:cNvPicPr>
            <p:nvPr/>
          </p:nvPicPr>
          <p:blipFill>
            <a:blip r:embed="rId3"/>
            <a:stretch>
              <a:fillRect/>
            </a:stretch>
          </p:blipFill>
          <p:spPr>
            <a:xfrm>
              <a:off x="1009798" y="4060143"/>
              <a:ext cx="952500" cy="952500"/>
            </a:xfrm>
            <a:prstGeom prst="rect">
              <a:avLst/>
            </a:prstGeom>
          </p:spPr>
        </p:pic>
        <p:pic>
          <p:nvPicPr>
            <p:cNvPr id="20" name="Picture 19">
              <a:extLst>
                <a:ext uri="{FF2B5EF4-FFF2-40B4-BE49-F238E27FC236}">
                  <a16:creationId xmlns:a16="http://schemas.microsoft.com/office/drawing/2014/main" id="{8642901A-5EFA-A84E-85A9-9359ABB2AE78}"/>
                </a:ext>
              </a:extLst>
            </p:cNvPr>
            <p:cNvPicPr>
              <a:picLocks noChangeAspect="1"/>
            </p:cNvPicPr>
            <p:nvPr/>
          </p:nvPicPr>
          <p:blipFill>
            <a:blip r:embed="rId4"/>
            <a:stretch>
              <a:fillRect/>
            </a:stretch>
          </p:blipFill>
          <p:spPr>
            <a:xfrm>
              <a:off x="3544655" y="4060143"/>
              <a:ext cx="952500" cy="952500"/>
            </a:xfrm>
            <a:prstGeom prst="rect">
              <a:avLst/>
            </a:prstGeom>
          </p:spPr>
        </p:pic>
      </p:grpSp>
      <p:grpSp>
        <p:nvGrpSpPr>
          <p:cNvPr id="2" name="Group 1">
            <a:extLst>
              <a:ext uri="{FF2B5EF4-FFF2-40B4-BE49-F238E27FC236}">
                <a16:creationId xmlns:a16="http://schemas.microsoft.com/office/drawing/2014/main" id="{4056CAEE-11A4-534B-8591-0F72A28105BE}"/>
              </a:ext>
            </a:extLst>
          </p:cNvPr>
          <p:cNvGrpSpPr/>
          <p:nvPr/>
        </p:nvGrpSpPr>
        <p:grpSpPr>
          <a:xfrm>
            <a:off x="1831601" y="2216762"/>
            <a:ext cx="8559875" cy="952500"/>
            <a:chOff x="1831601" y="2886588"/>
            <a:chExt cx="8559875" cy="952500"/>
          </a:xfrm>
        </p:grpSpPr>
        <p:pic>
          <p:nvPicPr>
            <p:cNvPr id="5" name="Picture 4">
              <a:extLst>
                <a:ext uri="{FF2B5EF4-FFF2-40B4-BE49-F238E27FC236}">
                  <a16:creationId xmlns:a16="http://schemas.microsoft.com/office/drawing/2014/main" id="{56F4A196-176C-A54B-8B3F-665C8656507B}"/>
                </a:ext>
              </a:extLst>
            </p:cNvPr>
            <p:cNvPicPr>
              <a:picLocks noChangeAspect="1"/>
            </p:cNvPicPr>
            <p:nvPr/>
          </p:nvPicPr>
          <p:blipFill>
            <a:blip r:embed="rId5"/>
            <a:stretch>
              <a:fillRect/>
            </a:stretch>
          </p:blipFill>
          <p:spPr>
            <a:xfrm>
              <a:off x="4366458" y="2886588"/>
              <a:ext cx="952500" cy="952500"/>
            </a:xfrm>
            <a:prstGeom prst="rect">
              <a:avLst/>
            </a:prstGeom>
          </p:spPr>
        </p:pic>
        <p:pic>
          <p:nvPicPr>
            <p:cNvPr id="17" name="Picture 16">
              <a:extLst>
                <a:ext uri="{FF2B5EF4-FFF2-40B4-BE49-F238E27FC236}">
                  <a16:creationId xmlns:a16="http://schemas.microsoft.com/office/drawing/2014/main" id="{82A858B3-B848-0E43-B4C4-D288995572EF}"/>
                </a:ext>
              </a:extLst>
            </p:cNvPr>
            <p:cNvPicPr>
              <a:picLocks noChangeAspect="1"/>
            </p:cNvPicPr>
            <p:nvPr/>
          </p:nvPicPr>
          <p:blipFill>
            <a:blip r:embed="rId6"/>
            <a:stretch>
              <a:fillRect/>
            </a:stretch>
          </p:blipFill>
          <p:spPr>
            <a:xfrm>
              <a:off x="1831601" y="2886588"/>
              <a:ext cx="952500" cy="952500"/>
            </a:xfrm>
            <a:prstGeom prst="rect">
              <a:avLst/>
            </a:prstGeom>
          </p:spPr>
        </p:pic>
        <p:pic>
          <p:nvPicPr>
            <p:cNvPr id="18" name="Picture 17">
              <a:extLst>
                <a:ext uri="{FF2B5EF4-FFF2-40B4-BE49-F238E27FC236}">
                  <a16:creationId xmlns:a16="http://schemas.microsoft.com/office/drawing/2014/main" id="{24143029-2221-CE49-AF2F-21685479E91A}"/>
                </a:ext>
              </a:extLst>
            </p:cNvPr>
            <p:cNvPicPr>
              <a:picLocks noChangeAspect="1"/>
            </p:cNvPicPr>
            <p:nvPr/>
          </p:nvPicPr>
          <p:blipFill>
            <a:blip r:embed="rId7"/>
            <a:stretch>
              <a:fillRect/>
            </a:stretch>
          </p:blipFill>
          <p:spPr>
            <a:xfrm>
              <a:off x="9438976" y="2886588"/>
              <a:ext cx="952500" cy="952500"/>
            </a:xfrm>
            <a:prstGeom prst="rect">
              <a:avLst/>
            </a:prstGeom>
          </p:spPr>
        </p:pic>
        <p:pic>
          <p:nvPicPr>
            <p:cNvPr id="21" name="Picture 20">
              <a:extLst>
                <a:ext uri="{FF2B5EF4-FFF2-40B4-BE49-F238E27FC236}">
                  <a16:creationId xmlns:a16="http://schemas.microsoft.com/office/drawing/2014/main" id="{286B2F7E-5D0A-4744-B0FA-3A533F549692}"/>
                </a:ext>
              </a:extLst>
            </p:cNvPr>
            <p:cNvPicPr>
              <a:picLocks noChangeAspect="1"/>
            </p:cNvPicPr>
            <p:nvPr/>
          </p:nvPicPr>
          <p:blipFill>
            <a:blip r:embed="rId8"/>
            <a:stretch>
              <a:fillRect/>
            </a:stretch>
          </p:blipFill>
          <p:spPr>
            <a:xfrm>
              <a:off x="6901315" y="2886588"/>
              <a:ext cx="952500" cy="952500"/>
            </a:xfrm>
            <a:prstGeom prst="rect">
              <a:avLst/>
            </a:prstGeom>
          </p:spPr>
        </p:pic>
      </p:grpSp>
      <p:sp>
        <p:nvSpPr>
          <p:cNvPr id="11" name="Title 10">
            <a:extLst>
              <a:ext uri="{FF2B5EF4-FFF2-40B4-BE49-F238E27FC236}">
                <a16:creationId xmlns:a16="http://schemas.microsoft.com/office/drawing/2014/main" id="{B77912FB-6A0A-9A49-B2CF-950A23FD67E8}"/>
              </a:ext>
            </a:extLst>
          </p:cNvPr>
          <p:cNvSpPr>
            <a:spLocks noGrp="1"/>
          </p:cNvSpPr>
          <p:nvPr>
            <p:ph type="title"/>
          </p:nvPr>
        </p:nvSpPr>
        <p:spPr/>
        <p:txBody>
          <a:bodyPr/>
          <a:lstStyle/>
          <a:p>
            <a:r>
              <a:rPr lang="en-US" dirty="0"/>
              <a:t>7 Pillars of Explainable AI in Healthcare</a:t>
            </a:r>
          </a:p>
        </p:txBody>
      </p:sp>
      <p:sp>
        <p:nvSpPr>
          <p:cNvPr id="14" name="TextBox 13">
            <a:extLst>
              <a:ext uri="{FF2B5EF4-FFF2-40B4-BE49-F238E27FC236}">
                <a16:creationId xmlns:a16="http://schemas.microsoft.com/office/drawing/2014/main" id="{1E9AC011-FA4C-CA46-B9CA-43F89F547BDE}"/>
              </a:ext>
            </a:extLst>
          </p:cNvPr>
          <p:cNvSpPr txBox="1"/>
          <p:nvPr/>
        </p:nvSpPr>
        <p:spPr>
          <a:xfrm>
            <a:off x="1426040" y="3355743"/>
            <a:ext cx="1763624" cy="400110"/>
          </a:xfrm>
          <a:prstGeom prst="rect">
            <a:avLst/>
          </a:prstGeom>
          <a:noFill/>
        </p:spPr>
        <p:txBody>
          <a:bodyPr wrap="none" rtlCol="0">
            <a:spAutoFit/>
          </a:bodyPr>
          <a:lstStyle/>
          <a:p>
            <a:pPr algn="ctr"/>
            <a:r>
              <a:rPr lang="en-US" sz="2000" dirty="0">
                <a:latin typeface="Museo Sans 300" panose="02000000000000000000" pitchFamily="2" charset="77"/>
              </a:rPr>
              <a:t>Transparency</a:t>
            </a:r>
          </a:p>
        </p:txBody>
      </p:sp>
      <p:sp>
        <p:nvSpPr>
          <p:cNvPr id="16" name="TextBox 15">
            <a:extLst>
              <a:ext uri="{FF2B5EF4-FFF2-40B4-BE49-F238E27FC236}">
                <a16:creationId xmlns:a16="http://schemas.microsoft.com/office/drawing/2014/main" id="{B2D765AE-8944-1740-964A-CDCD0F5E24F4}"/>
              </a:ext>
            </a:extLst>
          </p:cNvPr>
          <p:cNvSpPr txBox="1"/>
          <p:nvPr/>
        </p:nvSpPr>
        <p:spPr>
          <a:xfrm>
            <a:off x="3907998" y="3355743"/>
            <a:ext cx="1869423" cy="400110"/>
          </a:xfrm>
          <a:prstGeom prst="rect">
            <a:avLst/>
          </a:prstGeom>
          <a:noFill/>
        </p:spPr>
        <p:txBody>
          <a:bodyPr wrap="none" rtlCol="0">
            <a:spAutoFit/>
          </a:bodyPr>
          <a:lstStyle/>
          <a:p>
            <a:pPr algn="ctr"/>
            <a:r>
              <a:rPr lang="en-US" sz="2000" dirty="0">
                <a:latin typeface="Museo Sans 300" panose="02000000000000000000" pitchFamily="2" charset="77"/>
              </a:rPr>
              <a:t>Domain Sense</a:t>
            </a:r>
          </a:p>
        </p:txBody>
      </p:sp>
      <p:sp>
        <p:nvSpPr>
          <p:cNvPr id="22" name="TextBox 21">
            <a:extLst>
              <a:ext uri="{FF2B5EF4-FFF2-40B4-BE49-F238E27FC236}">
                <a16:creationId xmlns:a16="http://schemas.microsoft.com/office/drawing/2014/main" id="{7459F500-CF31-1445-AB9D-67545F78E439}"/>
              </a:ext>
            </a:extLst>
          </p:cNvPr>
          <p:cNvSpPr txBox="1"/>
          <p:nvPr/>
        </p:nvSpPr>
        <p:spPr>
          <a:xfrm>
            <a:off x="6567889" y="3355743"/>
            <a:ext cx="1619354" cy="400110"/>
          </a:xfrm>
          <a:prstGeom prst="rect">
            <a:avLst/>
          </a:prstGeom>
          <a:noFill/>
        </p:spPr>
        <p:txBody>
          <a:bodyPr wrap="none" rtlCol="0">
            <a:spAutoFit/>
          </a:bodyPr>
          <a:lstStyle/>
          <a:p>
            <a:pPr algn="ctr"/>
            <a:r>
              <a:rPr lang="en-US" sz="2000" dirty="0">
                <a:latin typeface="Museo Sans 300" panose="02000000000000000000" pitchFamily="2" charset="77"/>
              </a:rPr>
              <a:t>Consistency</a:t>
            </a:r>
          </a:p>
        </p:txBody>
      </p:sp>
      <p:sp>
        <p:nvSpPr>
          <p:cNvPr id="23" name="TextBox 22">
            <a:extLst>
              <a:ext uri="{FF2B5EF4-FFF2-40B4-BE49-F238E27FC236}">
                <a16:creationId xmlns:a16="http://schemas.microsoft.com/office/drawing/2014/main" id="{B954527D-6B0D-0242-900D-611AE56CB69F}"/>
              </a:ext>
            </a:extLst>
          </p:cNvPr>
          <p:cNvSpPr txBox="1"/>
          <p:nvPr/>
        </p:nvSpPr>
        <p:spPr>
          <a:xfrm>
            <a:off x="9208943" y="3355743"/>
            <a:ext cx="1412566" cy="400110"/>
          </a:xfrm>
          <a:prstGeom prst="rect">
            <a:avLst/>
          </a:prstGeom>
          <a:noFill/>
        </p:spPr>
        <p:txBody>
          <a:bodyPr wrap="none" rtlCol="0">
            <a:spAutoFit/>
          </a:bodyPr>
          <a:lstStyle/>
          <a:p>
            <a:pPr algn="ctr"/>
            <a:r>
              <a:rPr lang="en-US" sz="2000" dirty="0">
                <a:latin typeface="Museo Sans 300" panose="02000000000000000000" pitchFamily="2" charset="77"/>
              </a:rPr>
              <a:t>Parsimony</a:t>
            </a:r>
          </a:p>
        </p:txBody>
      </p:sp>
      <p:sp>
        <p:nvSpPr>
          <p:cNvPr id="24" name="TextBox 23">
            <a:extLst>
              <a:ext uri="{FF2B5EF4-FFF2-40B4-BE49-F238E27FC236}">
                <a16:creationId xmlns:a16="http://schemas.microsoft.com/office/drawing/2014/main" id="{1CCB422F-F408-B041-B07F-CAA3FDF2E465}"/>
              </a:ext>
            </a:extLst>
          </p:cNvPr>
          <p:cNvSpPr txBox="1"/>
          <p:nvPr/>
        </p:nvSpPr>
        <p:spPr>
          <a:xfrm>
            <a:off x="8128155" y="5508317"/>
            <a:ext cx="1005404" cy="400110"/>
          </a:xfrm>
          <a:prstGeom prst="rect">
            <a:avLst/>
          </a:prstGeom>
          <a:noFill/>
        </p:spPr>
        <p:txBody>
          <a:bodyPr wrap="none" rtlCol="0">
            <a:spAutoFit/>
          </a:bodyPr>
          <a:lstStyle/>
          <a:p>
            <a:pPr algn="ctr"/>
            <a:r>
              <a:rPr lang="en-US" sz="2000" dirty="0">
                <a:latin typeface="Museo Sans 300" panose="02000000000000000000" pitchFamily="2" charset="77"/>
              </a:rPr>
              <a:t>Fidelity</a:t>
            </a:r>
          </a:p>
        </p:txBody>
      </p:sp>
      <p:sp>
        <p:nvSpPr>
          <p:cNvPr id="25" name="TextBox 24">
            <a:extLst>
              <a:ext uri="{FF2B5EF4-FFF2-40B4-BE49-F238E27FC236}">
                <a16:creationId xmlns:a16="http://schemas.microsoft.com/office/drawing/2014/main" id="{9EA63F49-5577-2B41-A380-EA9FE9C2CC1E}"/>
              </a:ext>
            </a:extLst>
          </p:cNvPr>
          <p:cNvSpPr txBox="1"/>
          <p:nvPr/>
        </p:nvSpPr>
        <p:spPr>
          <a:xfrm>
            <a:off x="5242241" y="5508317"/>
            <a:ext cx="1707520" cy="707886"/>
          </a:xfrm>
          <a:prstGeom prst="rect">
            <a:avLst/>
          </a:prstGeom>
          <a:noFill/>
        </p:spPr>
        <p:txBody>
          <a:bodyPr wrap="none" rtlCol="0">
            <a:spAutoFit/>
          </a:bodyPr>
          <a:lstStyle/>
          <a:p>
            <a:pPr algn="ctr"/>
            <a:r>
              <a:rPr lang="en-US" sz="2000" dirty="0">
                <a:latin typeface="Museo Sans 300" panose="02000000000000000000" pitchFamily="2" charset="77"/>
              </a:rPr>
              <a:t>Trust/</a:t>
            </a:r>
          </a:p>
          <a:p>
            <a:pPr algn="ctr"/>
            <a:r>
              <a:rPr lang="en-US" sz="2000" dirty="0">
                <a:latin typeface="Museo Sans 300" panose="02000000000000000000" pitchFamily="2" charset="77"/>
              </a:rPr>
              <a:t>Performance</a:t>
            </a:r>
          </a:p>
        </p:txBody>
      </p:sp>
      <p:sp>
        <p:nvSpPr>
          <p:cNvPr id="26" name="TextBox 25">
            <a:extLst>
              <a:ext uri="{FF2B5EF4-FFF2-40B4-BE49-F238E27FC236}">
                <a16:creationId xmlns:a16="http://schemas.microsoft.com/office/drawing/2014/main" id="{E7500C33-9929-FD46-AC28-24BA0920880B}"/>
              </a:ext>
            </a:extLst>
          </p:cNvPr>
          <p:cNvSpPr txBox="1"/>
          <p:nvPr/>
        </p:nvSpPr>
        <p:spPr>
          <a:xfrm>
            <a:off x="2575137" y="5508317"/>
            <a:ext cx="1972015" cy="400110"/>
          </a:xfrm>
          <a:prstGeom prst="rect">
            <a:avLst/>
          </a:prstGeom>
          <a:noFill/>
        </p:spPr>
        <p:txBody>
          <a:bodyPr wrap="none" rtlCol="0">
            <a:spAutoFit/>
          </a:bodyPr>
          <a:lstStyle/>
          <a:p>
            <a:pPr algn="ctr"/>
            <a:r>
              <a:rPr lang="en-US" sz="2000" dirty="0">
                <a:latin typeface="Museo Sans 300" panose="02000000000000000000" pitchFamily="2" charset="77"/>
              </a:rPr>
              <a:t>Generalizability</a:t>
            </a:r>
          </a:p>
        </p:txBody>
      </p:sp>
      <p:sp>
        <p:nvSpPr>
          <p:cNvPr id="28" name="Rectangle 27">
            <a:extLst>
              <a:ext uri="{FF2B5EF4-FFF2-40B4-BE49-F238E27FC236}">
                <a16:creationId xmlns:a16="http://schemas.microsoft.com/office/drawing/2014/main" id="{9B904D2F-B58D-E14A-93D2-8A172AF42E37}"/>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29637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800" b="0" dirty="0">
                <a:solidFill>
                  <a:schemeClr val="accent1"/>
                </a:solidFill>
              </a:rPr>
              <a:t>Explainable Models in AI</a:t>
            </a:r>
            <a:endParaRPr lang="en-US" sz="4800" b="0" dirty="0"/>
          </a:p>
        </p:txBody>
      </p:sp>
      <p:grpSp>
        <p:nvGrpSpPr>
          <p:cNvPr id="12" name="Group 11"/>
          <p:cNvGrpSpPr/>
          <p:nvPr/>
        </p:nvGrpSpPr>
        <p:grpSpPr>
          <a:xfrm>
            <a:off x="984250" y="4733925"/>
            <a:ext cx="3159666" cy="822960"/>
            <a:chOff x="1152637" y="4684082"/>
            <a:chExt cx="3159666" cy="822960"/>
          </a:xfrm>
        </p:grpSpPr>
        <p:pic>
          <p:nvPicPr>
            <p:cNvPr id="7" name="Picture 6">
              <a:extLst>
                <a:ext uri="{FF2B5EF4-FFF2-40B4-BE49-F238E27FC236}">
                  <a16:creationId xmlns:a16="http://schemas.microsoft.com/office/drawing/2014/main" id="{22DB6600-CBD9-7847-B0F0-7D0AFD83C5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2637" y="4740436"/>
              <a:ext cx="640080" cy="640080"/>
            </a:xfrm>
            <a:prstGeom prst="rect">
              <a:avLst/>
            </a:prstGeom>
          </p:spPr>
        </p:pic>
        <p:pic>
          <p:nvPicPr>
            <p:cNvPr id="8" name="Picture 7">
              <a:extLst>
                <a:ext uri="{FF2B5EF4-FFF2-40B4-BE49-F238E27FC236}">
                  <a16:creationId xmlns:a16="http://schemas.microsoft.com/office/drawing/2014/main" id="{41E858A1-F123-EE49-8968-BDC155148A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6541" y="4684082"/>
              <a:ext cx="822960" cy="822960"/>
            </a:xfrm>
            <a:prstGeom prst="rect">
              <a:avLst/>
            </a:prstGeom>
          </p:spPr>
        </p:pic>
        <p:pic>
          <p:nvPicPr>
            <p:cNvPr id="9" name="Picture 8">
              <a:extLst>
                <a:ext uri="{FF2B5EF4-FFF2-40B4-BE49-F238E27FC236}">
                  <a16:creationId xmlns:a16="http://schemas.microsoft.com/office/drawing/2014/main" id="{9B1B69CF-AA63-9944-A5A8-381B92C8C7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17229" y="4749648"/>
              <a:ext cx="595074" cy="640080"/>
            </a:xfrm>
            <a:prstGeom prst="rect">
              <a:avLst/>
            </a:prstGeom>
          </p:spPr>
        </p:pic>
        <p:pic>
          <p:nvPicPr>
            <p:cNvPr id="10" name="Picture 9">
              <a:extLst>
                <a:ext uri="{FF2B5EF4-FFF2-40B4-BE49-F238E27FC236}">
                  <a16:creationId xmlns:a16="http://schemas.microsoft.com/office/drawing/2014/main" id="{8BD205EF-EF0F-9E44-93E5-825FB60B8D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23325" y="4740436"/>
              <a:ext cx="640080" cy="640080"/>
            </a:xfrm>
            <a:prstGeom prst="rect">
              <a:avLst/>
            </a:prstGeom>
          </p:spPr>
        </p:pic>
      </p:grpSp>
      <p:sp>
        <p:nvSpPr>
          <p:cNvPr id="11" name="Rectangle 10">
            <a:extLst>
              <a:ext uri="{FF2B5EF4-FFF2-40B4-BE49-F238E27FC236}">
                <a16:creationId xmlns:a16="http://schemas.microsoft.com/office/drawing/2014/main" id="{748CF0B4-D946-F54E-A9A5-9EF20B70BE83}"/>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117838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915" y="242743"/>
            <a:ext cx="10515600" cy="793308"/>
          </a:xfrm>
        </p:spPr>
        <p:txBody>
          <a:bodyPr>
            <a:normAutofit/>
          </a:bodyPr>
          <a:lstStyle/>
          <a:p>
            <a:pPr>
              <a:defRPr/>
            </a:pPr>
            <a:r>
              <a:rPr lang="en-US" dirty="0"/>
              <a:t>Pillar 1: Transparency </a:t>
            </a:r>
            <a:r>
              <a:rPr lang="en-US" b="0" dirty="0">
                <a:latin typeface="Museo Sans 100" panose="02000000000000000000" pitchFamily="2" charset="77"/>
              </a:rPr>
              <a:t>| Admission Prediction</a:t>
            </a:r>
          </a:p>
        </p:txBody>
      </p:sp>
      <p:pic>
        <p:nvPicPr>
          <p:cNvPr id="27" name="Picture 26">
            <a:extLst>
              <a:ext uri="{FF2B5EF4-FFF2-40B4-BE49-F238E27FC236}">
                <a16:creationId xmlns:a16="http://schemas.microsoft.com/office/drawing/2014/main" id="{1715604B-40EF-C74E-B6A0-AE18758554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12" name="Content Placeholder 15">
            <a:extLst>
              <a:ext uri="{FF2B5EF4-FFF2-40B4-BE49-F238E27FC236}">
                <a16:creationId xmlns:a16="http://schemas.microsoft.com/office/drawing/2014/main" id="{30AE4365-53F6-3940-8BAA-81FB7A2AF078}"/>
              </a:ext>
            </a:extLst>
          </p:cNvPr>
          <p:cNvSpPr txBox="1">
            <a:spLocks/>
          </p:cNvSpPr>
          <p:nvPr/>
        </p:nvSpPr>
        <p:spPr>
          <a:xfrm>
            <a:off x="782281" y="1918841"/>
            <a:ext cx="5181600" cy="161994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Arial"/>
              <a:buNone/>
            </a:pPr>
            <a:r>
              <a:rPr lang="en-US" sz="2400" dirty="0"/>
              <a:t>Transparency</a:t>
            </a:r>
          </a:p>
          <a:p>
            <a:pPr marL="0" indent="0">
              <a:lnSpc>
                <a:spcPct val="100000"/>
              </a:lnSpc>
              <a:buFont typeface="Arial"/>
              <a:buNone/>
            </a:pPr>
            <a:r>
              <a:rPr lang="en-US" sz="2000" dirty="0"/>
              <a:t>Ability of the machine learning algorithm, model, and the features to be understandable by the user of the system.</a:t>
            </a:r>
          </a:p>
        </p:txBody>
      </p:sp>
      <p:sp>
        <p:nvSpPr>
          <p:cNvPr id="15" name="Content Placeholder 16">
            <a:extLst>
              <a:ext uri="{FF2B5EF4-FFF2-40B4-BE49-F238E27FC236}">
                <a16:creationId xmlns:a16="http://schemas.microsoft.com/office/drawing/2014/main" id="{6298400A-D8FD-CF4D-8AF0-4544A4833600}"/>
              </a:ext>
            </a:extLst>
          </p:cNvPr>
          <p:cNvSpPr>
            <a:spLocks noGrp="1"/>
          </p:cNvSpPr>
          <p:nvPr>
            <p:ph sz="half" idx="2"/>
          </p:nvPr>
        </p:nvSpPr>
        <p:spPr>
          <a:xfrm>
            <a:off x="782281" y="3851493"/>
            <a:ext cx="5181600" cy="147416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t>Admission Prediction</a:t>
            </a:r>
          </a:p>
          <a:p>
            <a:pPr marL="0" marR="0" lvl="0" indent="0" defTabSz="914400" eaLnBrk="1" fontAlgn="auto" latinLnBrk="0" hangingPunct="1">
              <a:lnSpc>
                <a:spcPct val="100000"/>
              </a:lnSpc>
              <a:spcBef>
                <a:spcPts val="0"/>
              </a:spcBef>
              <a:spcAft>
                <a:spcPts val="0"/>
              </a:spcAft>
              <a:buClrTx/>
              <a:buSzTx/>
              <a:buFontTx/>
              <a:buNone/>
              <a:tabLst/>
              <a:defRPr/>
            </a:pPr>
            <a:r>
              <a:rPr lang="en-US" sz="2000" dirty="0"/>
              <a:t>What is the likelihood of the patient being admitted to the hospital from the emergency department.</a:t>
            </a:r>
            <a:endParaRPr lang="en-US" dirty="0"/>
          </a:p>
        </p:txBody>
      </p:sp>
      <p:sp>
        <p:nvSpPr>
          <p:cNvPr id="17" name="Rectangle 16">
            <a:extLst>
              <a:ext uri="{FF2B5EF4-FFF2-40B4-BE49-F238E27FC236}">
                <a16:creationId xmlns:a16="http://schemas.microsoft.com/office/drawing/2014/main" id="{DB09319A-8047-444C-8794-20AF768FB22A}"/>
              </a:ext>
            </a:extLst>
          </p:cNvPr>
          <p:cNvSpPr/>
          <p:nvPr/>
        </p:nvSpPr>
        <p:spPr>
          <a:xfrm>
            <a:off x="8865243" y="2173926"/>
            <a:ext cx="2754774" cy="3014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solidFill>
              </a:rPr>
              <a:t>Katherine presents to the emergency department with severe headaches.  She has multiple episodes of vomiting. </a:t>
            </a:r>
          </a:p>
          <a:p>
            <a:r>
              <a:rPr lang="en-US" sz="1600" dirty="0">
                <a:solidFill>
                  <a:schemeClr val="bg1"/>
                </a:solidFill>
              </a:rPr>
              <a:t>She is evaluated by the clinical staff and has imaging and laboratory work done.  She has very little medical history and considers herself active and healthy.</a:t>
            </a:r>
          </a:p>
        </p:txBody>
      </p:sp>
      <p:pic>
        <p:nvPicPr>
          <p:cNvPr id="18" name="Picture 17">
            <a:extLst>
              <a:ext uri="{FF2B5EF4-FFF2-40B4-BE49-F238E27FC236}">
                <a16:creationId xmlns:a16="http://schemas.microsoft.com/office/drawing/2014/main" id="{1AC3D80E-90D9-EF42-908C-210A2E815EF7}"/>
              </a:ext>
            </a:extLst>
          </p:cNvPr>
          <p:cNvPicPr>
            <a:picLocks noChangeAspect="1"/>
          </p:cNvPicPr>
          <p:nvPr/>
        </p:nvPicPr>
        <p:blipFill>
          <a:blip r:embed="rId4"/>
          <a:stretch>
            <a:fillRect/>
          </a:stretch>
        </p:blipFill>
        <p:spPr>
          <a:xfrm>
            <a:off x="295409" y="132255"/>
            <a:ext cx="952500" cy="952500"/>
          </a:xfrm>
          <a:prstGeom prst="rect">
            <a:avLst/>
          </a:prstGeom>
        </p:spPr>
      </p:pic>
      <p:cxnSp>
        <p:nvCxnSpPr>
          <p:cNvPr id="4" name="Straight Connector 3">
            <a:extLst>
              <a:ext uri="{FF2B5EF4-FFF2-40B4-BE49-F238E27FC236}">
                <a16:creationId xmlns:a16="http://schemas.microsoft.com/office/drawing/2014/main" id="{FE91FB4A-7E7A-9947-B164-13848F9EE0CE}"/>
              </a:ext>
            </a:extLst>
          </p:cNvPr>
          <p:cNvCxnSpPr>
            <a:cxnSpLocks/>
          </p:cNvCxnSpPr>
          <p:nvPr/>
        </p:nvCxnSpPr>
        <p:spPr>
          <a:xfrm flipH="1">
            <a:off x="7836061" y="3146199"/>
            <a:ext cx="1040758"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6AAF60-F6EA-7041-A5EA-47973A39DADF}"/>
              </a:ext>
            </a:extLst>
          </p:cNvPr>
          <p:cNvPicPr>
            <a:picLocks noChangeAspect="1"/>
          </p:cNvPicPr>
          <p:nvPr/>
        </p:nvPicPr>
        <p:blipFill>
          <a:blip r:embed="rId5"/>
          <a:stretch>
            <a:fillRect/>
          </a:stretch>
        </p:blipFill>
        <p:spPr>
          <a:xfrm>
            <a:off x="7467817" y="2173926"/>
            <a:ext cx="709799" cy="2945261"/>
          </a:xfrm>
          <a:prstGeom prst="rect">
            <a:avLst/>
          </a:prstGeom>
        </p:spPr>
      </p:pic>
      <p:pic>
        <p:nvPicPr>
          <p:cNvPr id="5" name="Picture 4">
            <a:extLst>
              <a:ext uri="{FF2B5EF4-FFF2-40B4-BE49-F238E27FC236}">
                <a16:creationId xmlns:a16="http://schemas.microsoft.com/office/drawing/2014/main" id="{7812A21A-0D7F-9142-AC3B-D004AEF478B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1659" y="5113352"/>
            <a:ext cx="10299192" cy="1436904"/>
          </a:xfrm>
          <a:prstGeom prst="rect">
            <a:avLst/>
          </a:prstGeom>
        </p:spPr>
      </p:pic>
      <p:sp>
        <p:nvSpPr>
          <p:cNvPr id="3" name="Rectangle 2">
            <a:extLst>
              <a:ext uri="{FF2B5EF4-FFF2-40B4-BE49-F238E27FC236}">
                <a16:creationId xmlns:a16="http://schemas.microsoft.com/office/drawing/2014/main" id="{D4BD9442-4CEF-9A4B-81D9-C360EFE6A141}"/>
              </a:ext>
            </a:extLst>
          </p:cNvPr>
          <p:cNvSpPr/>
          <p:nvPr/>
        </p:nvSpPr>
        <p:spPr>
          <a:xfrm>
            <a:off x="3421385" y="5805718"/>
            <a:ext cx="378372" cy="630621"/>
          </a:xfrm>
          <a:prstGeom prst="rect">
            <a:avLst/>
          </a:prstGeom>
          <a:noFill/>
          <a:ln w="38100">
            <a:solidFill>
              <a:srgbClr val="0B37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2FAF9-5FB2-5844-A947-43B29B8A7092}"/>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197835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909" y="296380"/>
            <a:ext cx="10172432" cy="793308"/>
          </a:xfrm>
        </p:spPr>
        <p:txBody>
          <a:bodyPr>
            <a:normAutofit/>
          </a:bodyPr>
          <a:lstStyle/>
          <a:p>
            <a:pPr>
              <a:defRPr/>
            </a:pPr>
            <a:r>
              <a:rPr lang="en-US" dirty="0"/>
              <a:t>Transparency</a:t>
            </a:r>
            <a:endParaRPr lang="en-US" b="0" dirty="0">
              <a:latin typeface="Museo Sans 100" panose="02000000000000000000" pitchFamily="2" charset="77"/>
            </a:endParaRPr>
          </a:p>
        </p:txBody>
      </p:sp>
      <p:pic>
        <p:nvPicPr>
          <p:cNvPr id="27" name="Picture 26">
            <a:extLst>
              <a:ext uri="{FF2B5EF4-FFF2-40B4-BE49-F238E27FC236}">
                <a16:creationId xmlns:a16="http://schemas.microsoft.com/office/drawing/2014/main" id="{1715604B-40EF-C74E-B6A0-AE18758554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12" name="Content Placeholder 15">
            <a:extLst>
              <a:ext uri="{FF2B5EF4-FFF2-40B4-BE49-F238E27FC236}">
                <a16:creationId xmlns:a16="http://schemas.microsoft.com/office/drawing/2014/main" id="{30AE4365-53F6-3940-8BAA-81FB7A2AF078}"/>
              </a:ext>
            </a:extLst>
          </p:cNvPr>
          <p:cNvSpPr txBox="1">
            <a:spLocks/>
          </p:cNvSpPr>
          <p:nvPr/>
        </p:nvSpPr>
        <p:spPr>
          <a:xfrm>
            <a:off x="782281" y="1918840"/>
            <a:ext cx="6683390" cy="416944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000" dirty="0"/>
              <a:t>The ML model for predicting Katherine’s likelihood of admission gives her a low likelihood (0.32) </a:t>
            </a:r>
          </a:p>
          <a:p>
            <a:pPr>
              <a:lnSpc>
                <a:spcPct val="100000"/>
              </a:lnSpc>
            </a:pPr>
            <a:r>
              <a:rPr lang="en-US" sz="2000" dirty="0"/>
              <a:t>Katherine’s physician has noted her age, health history, and vital signs and is reassured by her relatively low risk score</a:t>
            </a:r>
          </a:p>
          <a:p>
            <a:pPr>
              <a:lnSpc>
                <a:spcPct val="100000"/>
              </a:lnSpc>
            </a:pPr>
            <a:r>
              <a:rPr lang="en-US" sz="2000" dirty="0"/>
              <a:t>The physician knows that the risk model is a deep learning model so he cannot understand how it is working</a:t>
            </a:r>
          </a:p>
          <a:p>
            <a:pPr>
              <a:lnSpc>
                <a:spcPct val="100000"/>
              </a:lnSpc>
            </a:pPr>
            <a:r>
              <a:rPr lang="en-US" sz="2000" dirty="0"/>
              <a:t>But, he can examines the top factors associated with prediction</a:t>
            </a:r>
          </a:p>
        </p:txBody>
      </p:sp>
      <p:pic>
        <p:nvPicPr>
          <p:cNvPr id="8" name="Picture 7">
            <a:extLst>
              <a:ext uri="{FF2B5EF4-FFF2-40B4-BE49-F238E27FC236}">
                <a16:creationId xmlns:a16="http://schemas.microsoft.com/office/drawing/2014/main" id="{6170436A-D7C3-1845-9B71-0A8927B7336C}"/>
              </a:ext>
            </a:extLst>
          </p:cNvPr>
          <p:cNvPicPr>
            <a:picLocks noChangeAspect="1"/>
          </p:cNvPicPr>
          <p:nvPr/>
        </p:nvPicPr>
        <p:blipFill>
          <a:blip r:embed="rId4"/>
          <a:stretch>
            <a:fillRect/>
          </a:stretch>
        </p:blipFill>
        <p:spPr>
          <a:xfrm>
            <a:off x="295409" y="132255"/>
            <a:ext cx="952500" cy="952500"/>
          </a:xfrm>
          <a:prstGeom prst="rect">
            <a:avLst/>
          </a:prstGeom>
        </p:spPr>
      </p:pic>
      <p:pic>
        <p:nvPicPr>
          <p:cNvPr id="4" name="Picture 3">
            <a:extLst>
              <a:ext uri="{FF2B5EF4-FFF2-40B4-BE49-F238E27FC236}">
                <a16:creationId xmlns:a16="http://schemas.microsoft.com/office/drawing/2014/main" id="{E0877B23-AD13-2440-8466-9D3DC9F64C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32052" y="2472744"/>
            <a:ext cx="4959948" cy="3522372"/>
          </a:xfrm>
          <a:prstGeom prst="rect">
            <a:avLst/>
          </a:prstGeom>
        </p:spPr>
      </p:pic>
      <p:pic>
        <p:nvPicPr>
          <p:cNvPr id="6" name="Picture 5">
            <a:extLst>
              <a:ext uri="{FF2B5EF4-FFF2-40B4-BE49-F238E27FC236}">
                <a16:creationId xmlns:a16="http://schemas.microsoft.com/office/drawing/2014/main" id="{8F85480D-3B7E-004B-B8D5-2B2E23C0C9F9}"/>
              </a:ext>
            </a:extLst>
          </p:cNvPr>
          <p:cNvPicPr>
            <a:picLocks noChangeAspect="1"/>
          </p:cNvPicPr>
          <p:nvPr/>
        </p:nvPicPr>
        <p:blipFill>
          <a:blip r:embed="rId6"/>
          <a:stretch>
            <a:fillRect/>
          </a:stretch>
        </p:blipFill>
        <p:spPr>
          <a:xfrm>
            <a:off x="7589637" y="2751766"/>
            <a:ext cx="3830704" cy="2432668"/>
          </a:xfrm>
          <a:prstGeom prst="rect">
            <a:avLst/>
          </a:prstGeom>
        </p:spPr>
      </p:pic>
      <p:sp>
        <p:nvSpPr>
          <p:cNvPr id="7" name="Rectangle 6">
            <a:extLst>
              <a:ext uri="{FF2B5EF4-FFF2-40B4-BE49-F238E27FC236}">
                <a16:creationId xmlns:a16="http://schemas.microsoft.com/office/drawing/2014/main" id="{F243969B-EE08-1042-8A40-F6126A44302C}"/>
              </a:ext>
            </a:extLst>
          </p:cNvPr>
          <p:cNvSpPr/>
          <p:nvPr/>
        </p:nvSpPr>
        <p:spPr>
          <a:xfrm>
            <a:off x="11289405" y="2717442"/>
            <a:ext cx="597795" cy="2446986"/>
          </a:xfrm>
          <a:prstGeom prst="rect">
            <a:avLst/>
          </a:prstGeom>
          <a:solidFill>
            <a:srgbClr val="F4F8FB"/>
          </a:solidFill>
          <a:ln>
            <a:solidFill>
              <a:srgbClr val="F4F8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7CA690-605C-BE44-9453-4D989AAC613D}"/>
              </a:ext>
            </a:extLst>
          </p:cNvPr>
          <p:cNvSpPr txBox="1"/>
          <p:nvPr/>
        </p:nvSpPr>
        <p:spPr>
          <a:xfrm>
            <a:off x="10288591" y="3105807"/>
            <a:ext cx="1011720" cy="307777"/>
          </a:xfrm>
          <a:prstGeom prst="rect">
            <a:avLst/>
          </a:prstGeom>
          <a:solidFill>
            <a:srgbClr val="F6F9FB"/>
          </a:solidFill>
        </p:spPr>
        <p:txBody>
          <a:bodyPr wrap="square" rtlCol="0">
            <a:spAutoFit/>
          </a:bodyPr>
          <a:lstStyle/>
          <a:p>
            <a:r>
              <a:rPr lang="en-US" sz="1400" dirty="0">
                <a:solidFill>
                  <a:srgbClr val="00B050"/>
                </a:solidFill>
                <a:highlight>
                  <a:srgbClr val="F6F9FB"/>
                </a:highlight>
              </a:rPr>
              <a:t>Low 32%</a:t>
            </a:r>
          </a:p>
        </p:txBody>
      </p:sp>
      <p:sp>
        <p:nvSpPr>
          <p:cNvPr id="5" name="TextBox 4">
            <a:extLst>
              <a:ext uri="{FF2B5EF4-FFF2-40B4-BE49-F238E27FC236}">
                <a16:creationId xmlns:a16="http://schemas.microsoft.com/office/drawing/2014/main" id="{C1F47EE5-8126-3449-BFAB-961E8B1EA991}"/>
              </a:ext>
            </a:extLst>
          </p:cNvPr>
          <p:cNvSpPr txBox="1"/>
          <p:nvPr/>
        </p:nvSpPr>
        <p:spPr>
          <a:xfrm>
            <a:off x="9980597" y="3467838"/>
            <a:ext cx="1906603" cy="1628716"/>
          </a:xfrm>
          <a:prstGeom prst="rect">
            <a:avLst/>
          </a:prstGeom>
          <a:solidFill>
            <a:srgbClr val="F6F9FB"/>
          </a:solidFill>
        </p:spPr>
        <p:txBody>
          <a:bodyPr wrap="square" rtlCol="0">
            <a:spAutoFit/>
          </a:bodyPr>
          <a:lstStyle/>
          <a:p>
            <a:pPr>
              <a:lnSpc>
                <a:spcPct val="120000"/>
              </a:lnSpc>
            </a:pPr>
            <a:r>
              <a:rPr lang="en-US" sz="1200" dirty="0">
                <a:solidFill>
                  <a:srgbClr val="70716F"/>
                </a:solidFill>
              </a:rPr>
              <a:t>Heart rate</a:t>
            </a:r>
          </a:p>
          <a:p>
            <a:pPr>
              <a:lnSpc>
                <a:spcPct val="120000"/>
              </a:lnSpc>
            </a:pPr>
            <a:r>
              <a:rPr lang="en-US" sz="1200" dirty="0">
                <a:solidFill>
                  <a:srgbClr val="70716F"/>
                </a:solidFill>
              </a:rPr>
              <a:t>Creatinine</a:t>
            </a:r>
          </a:p>
          <a:p>
            <a:pPr>
              <a:lnSpc>
                <a:spcPct val="120000"/>
              </a:lnSpc>
            </a:pPr>
            <a:r>
              <a:rPr lang="en-US" sz="1200" dirty="0">
                <a:solidFill>
                  <a:srgbClr val="70716F"/>
                </a:solidFill>
              </a:rPr>
              <a:t>Family history</a:t>
            </a:r>
          </a:p>
          <a:p>
            <a:pPr>
              <a:lnSpc>
                <a:spcPct val="120000"/>
              </a:lnSpc>
            </a:pPr>
            <a:r>
              <a:rPr lang="en-US" sz="1200" dirty="0">
                <a:solidFill>
                  <a:srgbClr val="70716F"/>
                </a:solidFill>
              </a:rPr>
              <a:t>No PCP</a:t>
            </a:r>
          </a:p>
          <a:p>
            <a:pPr>
              <a:lnSpc>
                <a:spcPct val="120000"/>
              </a:lnSpc>
            </a:pPr>
            <a:r>
              <a:rPr lang="en-US" sz="1200" dirty="0">
                <a:solidFill>
                  <a:srgbClr val="70716F"/>
                </a:solidFill>
              </a:rPr>
              <a:t>Age </a:t>
            </a:r>
          </a:p>
          <a:p>
            <a:pPr>
              <a:lnSpc>
                <a:spcPct val="120000"/>
              </a:lnSpc>
            </a:pPr>
            <a:r>
              <a:rPr lang="en-US" sz="1200" dirty="0">
                <a:solidFill>
                  <a:srgbClr val="70716F"/>
                </a:solidFill>
              </a:rPr>
              <a:t>Albumin WNL</a:t>
            </a:r>
          </a:p>
          <a:p>
            <a:pPr>
              <a:lnSpc>
                <a:spcPct val="120000"/>
              </a:lnSpc>
            </a:pPr>
            <a:r>
              <a:rPr lang="en-US" sz="1200" dirty="0">
                <a:solidFill>
                  <a:srgbClr val="70716F"/>
                </a:solidFill>
              </a:rPr>
              <a:t>Absence of leukocytosis</a:t>
            </a:r>
          </a:p>
        </p:txBody>
      </p:sp>
      <p:sp>
        <p:nvSpPr>
          <p:cNvPr id="13" name="Rectangle 12">
            <a:extLst>
              <a:ext uri="{FF2B5EF4-FFF2-40B4-BE49-F238E27FC236}">
                <a16:creationId xmlns:a16="http://schemas.microsoft.com/office/drawing/2014/main" id="{377E5839-A7BD-7149-8AFE-255FD624D832}"/>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62185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449" y="409860"/>
            <a:ext cx="10105892" cy="793308"/>
          </a:xfrm>
        </p:spPr>
        <p:txBody>
          <a:bodyPr>
            <a:normAutofit/>
          </a:bodyPr>
          <a:lstStyle/>
          <a:p>
            <a:pPr>
              <a:defRPr/>
            </a:pPr>
            <a:r>
              <a:rPr lang="en-US" dirty="0"/>
              <a:t>Transparent to Whom?</a:t>
            </a:r>
            <a:endParaRPr lang="en-US" b="0" dirty="0">
              <a:latin typeface="Museo Sans 100" panose="02000000000000000000" pitchFamily="2" charset="77"/>
            </a:endParaRPr>
          </a:p>
        </p:txBody>
      </p:sp>
      <p:pic>
        <p:nvPicPr>
          <p:cNvPr id="27" name="Picture 26">
            <a:extLst>
              <a:ext uri="{FF2B5EF4-FFF2-40B4-BE49-F238E27FC236}">
                <a16:creationId xmlns:a16="http://schemas.microsoft.com/office/drawing/2014/main" id="{1715604B-40EF-C74E-B6A0-AE18758554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8" name="Content Placeholder 14">
            <a:extLst>
              <a:ext uri="{FF2B5EF4-FFF2-40B4-BE49-F238E27FC236}">
                <a16:creationId xmlns:a16="http://schemas.microsoft.com/office/drawing/2014/main" id="{60184E57-F469-4249-B515-7A6DCBF9A704}"/>
              </a:ext>
            </a:extLst>
          </p:cNvPr>
          <p:cNvSpPr txBox="1">
            <a:spLocks/>
          </p:cNvSpPr>
          <p:nvPr/>
        </p:nvSpPr>
        <p:spPr>
          <a:xfrm>
            <a:off x="838199" y="1983442"/>
            <a:ext cx="4781551" cy="473475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000" dirty="0"/>
              <a:t>Transparency may mean different things to different people </a:t>
            </a:r>
          </a:p>
          <a:p>
            <a:pPr>
              <a:lnSpc>
                <a:spcPct val="100000"/>
              </a:lnSpc>
            </a:pPr>
            <a:r>
              <a:rPr lang="en-US" sz="2000" dirty="0"/>
              <a:t>Understanding Model Outputs:</a:t>
            </a:r>
          </a:p>
        </p:txBody>
      </p:sp>
      <p:pic>
        <p:nvPicPr>
          <p:cNvPr id="9" name="Picture 8">
            <a:extLst>
              <a:ext uri="{FF2B5EF4-FFF2-40B4-BE49-F238E27FC236}">
                <a16:creationId xmlns:a16="http://schemas.microsoft.com/office/drawing/2014/main" id="{7A34D0B2-5506-FC4C-A307-FEBEDADE621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4449" y="3440104"/>
            <a:ext cx="3684993" cy="2439835"/>
          </a:xfrm>
          <a:prstGeom prst="rect">
            <a:avLst/>
          </a:prstGeom>
        </p:spPr>
      </p:pic>
      <p:pic>
        <p:nvPicPr>
          <p:cNvPr id="10" name="Picture 9">
            <a:extLst>
              <a:ext uri="{FF2B5EF4-FFF2-40B4-BE49-F238E27FC236}">
                <a16:creationId xmlns:a16="http://schemas.microsoft.com/office/drawing/2014/main" id="{BB1F5F09-E990-3A43-9937-A75829CA4C5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4521869"/>
            <a:ext cx="3886200" cy="927100"/>
          </a:xfrm>
          <a:prstGeom prst="rect">
            <a:avLst/>
          </a:prstGeom>
        </p:spPr>
      </p:pic>
      <p:pic>
        <p:nvPicPr>
          <p:cNvPr id="11" name="Picture 10">
            <a:extLst>
              <a:ext uri="{FF2B5EF4-FFF2-40B4-BE49-F238E27FC236}">
                <a16:creationId xmlns:a16="http://schemas.microsoft.com/office/drawing/2014/main" id="{77E5E9A0-DFFA-9E4D-B609-B60D1EE9FA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2423107"/>
            <a:ext cx="5001237" cy="656487"/>
          </a:xfrm>
          <a:prstGeom prst="rect">
            <a:avLst/>
          </a:prstGeom>
        </p:spPr>
      </p:pic>
      <p:sp>
        <p:nvSpPr>
          <p:cNvPr id="15" name="Content Placeholder 14">
            <a:extLst>
              <a:ext uri="{FF2B5EF4-FFF2-40B4-BE49-F238E27FC236}">
                <a16:creationId xmlns:a16="http://schemas.microsoft.com/office/drawing/2014/main" id="{CA7B5BF4-C50F-BF44-92BD-B3643B1F9AFA}"/>
              </a:ext>
            </a:extLst>
          </p:cNvPr>
          <p:cNvSpPr txBox="1">
            <a:spLocks/>
          </p:cNvSpPr>
          <p:nvPr/>
        </p:nvSpPr>
        <p:spPr>
          <a:xfrm>
            <a:off x="6096000" y="1983442"/>
            <a:ext cx="4781551" cy="473475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Understanding Algorithms:</a:t>
            </a:r>
          </a:p>
          <a:p>
            <a:pPr marL="0" indent="0">
              <a:buNone/>
            </a:pPr>
            <a:br>
              <a:rPr lang="en-US" sz="2000" dirty="0"/>
            </a:br>
            <a:endParaRPr lang="en-US" sz="2000" dirty="0"/>
          </a:p>
          <a:p>
            <a:pPr marL="0" indent="0">
              <a:buNone/>
            </a:pPr>
            <a:br>
              <a:rPr lang="en-US" sz="2000" dirty="0"/>
            </a:br>
            <a:endParaRPr lang="en-US" sz="2000" dirty="0"/>
          </a:p>
          <a:p>
            <a:r>
              <a:rPr lang="en-US" sz="2000" dirty="0"/>
              <a:t>Understanding the algorithm may not mean be sufficient:</a:t>
            </a:r>
          </a:p>
        </p:txBody>
      </p:sp>
      <p:pic>
        <p:nvPicPr>
          <p:cNvPr id="12" name="Picture 11">
            <a:extLst>
              <a:ext uri="{FF2B5EF4-FFF2-40B4-BE49-F238E27FC236}">
                <a16:creationId xmlns:a16="http://schemas.microsoft.com/office/drawing/2014/main" id="{75E96766-727B-EA4A-AC71-FEEC64BC1700}"/>
              </a:ext>
            </a:extLst>
          </p:cNvPr>
          <p:cNvPicPr>
            <a:picLocks noChangeAspect="1"/>
          </p:cNvPicPr>
          <p:nvPr/>
        </p:nvPicPr>
        <p:blipFill>
          <a:blip r:embed="rId6"/>
          <a:stretch>
            <a:fillRect/>
          </a:stretch>
        </p:blipFill>
        <p:spPr>
          <a:xfrm>
            <a:off x="295409" y="132255"/>
            <a:ext cx="952500" cy="952500"/>
          </a:xfrm>
          <a:prstGeom prst="rect">
            <a:avLst/>
          </a:prstGeom>
        </p:spPr>
      </p:pic>
      <p:sp>
        <p:nvSpPr>
          <p:cNvPr id="14" name="Rectangle 13">
            <a:extLst>
              <a:ext uri="{FF2B5EF4-FFF2-40B4-BE49-F238E27FC236}">
                <a16:creationId xmlns:a16="http://schemas.microsoft.com/office/drawing/2014/main" id="{29C54B59-BC81-394B-9EF8-D9B69EBE7AC1}"/>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203023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Transparency </a:t>
            </a:r>
            <a:r>
              <a:rPr lang="en-US" b="0" dirty="0">
                <a:latin typeface="Museo Sans 100" panose="02000000000000000000" pitchFamily="2" charset="77"/>
              </a:rPr>
              <a:t>| Examples</a:t>
            </a:r>
          </a:p>
        </p:txBody>
      </p:sp>
      <p:sp>
        <p:nvSpPr>
          <p:cNvPr id="6" name="Content Placeholder 2">
            <a:extLst>
              <a:ext uri="{FF2B5EF4-FFF2-40B4-BE49-F238E27FC236}">
                <a16:creationId xmlns:a16="http://schemas.microsoft.com/office/drawing/2014/main" id="{30C16735-AA02-4C41-80E4-C47345B0C57D}"/>
              </a:ext>
            </a:extLst>
          </p:cNvPr>
          <p:cNvSpPr txBox="1">
            <a:spLocks/>
          </p:cNvSpPr>
          <p:nvPr/>
        </p:nvSpPr>
        <p:spPr>
          <a:xfrm>
            <a:off x="838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latin typeface="Museo Sans 300" panose="02000000000000000000" pitchFamily="2" charset="77"/>
              </a:rPr>
              <a:t>Transparent</a:t>
            </a:r>
          </a:p>
          <a:p>
            <a:pPr lvl="1"/>
            <a:r>
              <a:rPr lang="en-US" sz="2000" dirty="0">
                <a:latin typeface="Museo Sans 300" panose="02000000000000000000" pitchFamily="2" charset="77"/>
              </a:rPr>
              <a:t>Falling Rule Lists</a:t>
            </a:r>
          </a:p>
          <a:p>
            <a:pPr lvl="1"/>
            <a:r>
              <a:rPr lang="en-US" sz="2000" dirty="0">
                <a:latin typeface="Museo Sans 300" panose="02000000000000000000" pitchFamily="2" charset="77"/>
              </a:rPr>
              <a:t>GAM (Generalized Additive Models)</a:t>
            </a:r>
          </a:p>
          <a:p>
            <a:pPr lvl="1"/>
            <a:r>
              <a:rPr lang="en-US" sz="2000" dirty="0">
                <a:latin typeface="Museo Sans 300" panose="02000000000000000000" pitchFamily="2" charset="77"/>
              </a:rPr>
              <a:t>GA2M (Generalized Additive Models with interactions)</a:t>
            </a:r>
          </a:p>
          <a:p>
            <a:pPr lvl="1"/>
            <a:r>
              <a:rPr lang="en-US" sz="2000" dirty="0">
                <a:latin typeface="Museo Sans 300" panose="02000000000000000000" pitchFamily="2" charset="77"/>
              </a:rPr>
              <a:t>LIME (Locally Interpretable Model Agnostic Explanations)</a:t>
            </a:r>
          </a:p>
          <a:p>
            <a:pPr lvl="1"/>
            <a:r>
              <a:rPr lang="en-US" sz="2000" dirty="0">
                <a:latin typeface="Museo Sans 300" panose="02000000000000000000" pitchFamily="2" charset="77"/>
              </a:rPr>
              <a:t>Naïve Bayes</a:t>
            </a:r>
          </a:p>
          <a:p>
            <a:pPr lvl="1"/>
            <a:r>
              <a:rPr lang="en-US" sz="2000" dirty="0">
                <a:latin typeface="Museo Sans 300" panose="02000000000000000000" pitchFamily="2" charset="77"/>
              </a:rPr>
              <a:t>Regression Models</a:t>
            </a:r>
          </a:p>
          <a:p>
            <a:pPr lvl="1"/>
            <a:r>
              <a:rPr lang="en-US" sz="2000" dirty="0">
                <a:latin typeface="Museo Sans 300" panose="02000000000000000000" pitchFamily="2" charset="77"/>
              </a:rPr>
              <a:t>Shapley Values</a:t>
            </a:r>
          </a:p>
          <a:p>
            <a:pPr lvl="1"/>
            <a:endParaRPr lang="en-US" sz="2000" dirty="0">
              <a:latin typeface="Museo Sans 300" panose="02000000000000000000" pitchFamily="2" charset="77"/>
            </a:endParaRPr>
          </a:p>
          <a:p>
            <a:pPr lvl="1"/>
            <a:endParaRPr lang="en-US" sz="2000" dirty="0">
              <a:latin typeface="Museo Sans 300" panose="02000000000000000000" pitchFamily="2" charset="77"/>
            </a:endParaRPr>
          </a:p>
        </p:txBody>
      </p:sp>
      <p:sp>
        <p:nvSpPr>
          <p:cNvPr id="7" name="Content Placeholder 3">
            <a:extLst>
              <a:ext uri="{FF2B5EF4-FFF2-40B4-BE49-F238E27FC236}">
                <a16:creationId xmlns:a16="http://schemas.microsoft.com/office/drawing/2014/main" id="{7B164FF7-8B49-5E40-BC4B-57792C4D3CB9}"/>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useo Sans 300" panose="02000000000000000000" pitchFamily="2" charset="77"/>
              </a:rPr>
              <a:t>Semi-Transparent</a:t>
            </a:r>
          </a:p>
          <a:p>
            <a:pPr lvl="1"/>
            <a:r>
              <a:rPr lang="en-US" sz="2000" dirty="0">
                <a:latin typeface="Museo Sans 300" panose="02000000000000000000" pitchFamily="2" charset="77"/>
              </a:rPr>
              <a:t>Shallow Ensembles</a:t>
            </a:r>
          </a:p>
          <a:p>
            <a:pPr marL="0" indent="0">
              <a:buNone/>
            </a:pPr>
            <a:endParaRPr lang="en-US" sz="2400" dirty="0">
              <a:latin typeface="Museo Sans 300" panose="02000000000000000000" pitchFamily="2" charset="77"/>
            </a:endParaRPr>
          </a:p>
          <a:p>
            <a:pPr marL="0" indent="0">
              <a:buNone/>
            </a:pPr>
            <a:r>
              <a:rPr lang="en-US" sz="2400" dirty="0">
                <a:latin typeface="Museo Sans 300" panose="02000000000000000000" pitchFamily="2" charset="77"/>
              </a:rPr>
              <a:t>Non-Transparent</a:t>
            </a:r>
          </a:p>
          <a:p>
            <a:pPr lvl="1"/>
            <a:r>
              <a:rPr lang="en-US" sz="2000" dirty="0">
                <a:latin typeface="Museo Sans 300" panose="02000000000000000000" pitchFamily="2" charset="77"/>
              </a:rPr>
              <a:t>Deep Learning</a:t>
            </a:r>
          </a:p>
          <a:p>
            <a:pPr lvl="1"/>
            <a:r>
              <a:rPr lang="en-US" sz="2000" dirty="0">
                <a:latin typeface="Museo Sans 300" panose="02000000000000000000" pitchFamily="2" charset="77"/>
              </a:rPr>
              <a:t>SVM (Support Vector Machines)</a:t>
            </a:r>
          </a:p>
          <a:p>
            <a:pPr lvl="1"/>
            <a:r>
              <a:rPr lang="en-US" sz="2000" dirty="0">
                <a:latin typeface="Museo Sans 300" panose="02000000000000000000" pitchFamily="2" charset="77"/>
              </a:rPr>
              <a:t>Gradient Boosting Models</a:t>
            </a:r>
          </a:p>
          <a:p>
            <a:endParaRPr lang="en-US" sz="2400" dirty="0">
              <a:latin typeface="Museo Sans 300" panose="02000000000000000000" pitchFamily="2" charset="77"/>
            </a:endParaRPr>
          </a:p>
        </p:txBody>
      </p:sp>
      <p:pic>
        <p:nvPicPr>
          <p:cNvPr id="8" name="Picture 7">
            <a:extLst>
              <a:ext uri="{FF2B5EF4-FFF2-40B4-BE49-F238E27FC236}">
                <a16:creationId xmlns:a16="http://schemas.microsoft.com/office/drawing/2014/main" id="{82CC351B-F70D-B545-A26A-4DBAAE9E7A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pic>
        <p:nvPicPr>
          <p:cNvPr id="9" name="Picture 8">
            <a:extLst>
              <a:ext uri="{FF2B5EF4-FFF2-40B4-BE49-F238E27FC236}">
                <a16:creationId xmlns:a16="http://schemas.microsoft.com/office/drawing/2014/main" id="{FE134E6B-0896-3649-9FAD-82B6F7DA7943}"/>
              </a:ext>
            </a:extLst>
          </p:cNvPr>
          <p:cNvPicPr>
            <a:picLocks noChangeAspect="1"/>
          </p:cNvPicPr>
          <p:nvPr/>
        </p:nvPicPr>
        <p:blipFill>
          <a:blip r:embed="rId3"/>
          <a:stretch>
            <a:fillRect/>
          </a:stretch>
        </p:blipFill>
        <p:spPr>
          <a:xfrm>
            <a:off x="295409" y="132255"/>
            <a:ext cx="952500" cy="952500"/>
          </a:xfrm>
          <a:prstGeom prst="rect">
            <a:avLst/>
          </a:prstGeom>
        </p:spPr>
      </p:pic>
      <p:sp>
        <p:nvSpPr>
          <p:cNvPr id="11" name="Rectangle 10">
            <a:extLst>
              <a:ext uri="{FF2B5EF4-FFF2-40B4-BE49-F238E27FC236}">
                <a16:creationId xmlns:a16="http://schemas.microsoft.com/office/drawing/2014/main" id="{D977F55D-BF86-2042-AFC4-F56B8B3350DF}"/>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22217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5171A9C-EA23-DA4E-A645-5AFA3CF452C3}"/>
              </a:ext>
            </a:extLst>
          </p:cNvPr>
          <p:cNvPicPr>
            <a:picLocks noChangeAspect="1"/>
          </p:cNvPicPr>
          <p:nvPr/>
        </p:nvPicPr>
        <p:blipFill>
          <a:blip r:embed="rId2"/>
          <a:stretch>
            <a:fillRect/>
          </a:stretch>
        </p:blipFill>
        <p:spPr>
          <a:xfrm>
            <a:off x="295409" y="100207"/>
            <a:ext cx="952500" cy="952500"/>
          </a:xfrm>
          <a:prstGeom prst="rect">
            <a:avLst/>
          </a:prstGeom>
        </p:spPr>
      </p:pic>
      <p:pic>
        <p:nvPicPr>
          <p:cNvPr id="44" name="Picture 43">
            <a:extLst>
              <a:ext uri="{FF2B5EF4-FFF2-40B4-BE49-F238E27FC236}">
                <a16:creationId xmlns:a16="http://schemas.microsoft.com/office/drawing/2014/main" id="{70B0E5C3-0DBF-464A-A6C2-D6B520427A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2" name="Title 1"/>
          <p:cNvSpPr>
            <a:spLocks noGrp="1"/>
          </p:cNvSpPr>
          <p:nvPr>
            <p:ph type="title"/>
          </p:nvPr>
        </p:nvSpPr>
        <p:spPr>
          <a:xfrm>
            <a:off x="1298539" y="179803"/>
            <a:ext cx="10515600" cy="793308"/>
          </a:xfrm>
        </p:spPr>
        <p:txBody>
          <a:bodyPr>
            <a:normAutofit/>
          </a:bodyPr>
          <a:lstStyle/>
          <a:p>
            <a:pPr>
              <a:defRPr/>
            </a:pPr>
            <a:r>
              <a:rPr lang="en-US" dirty="0"/>
              <a:t>Pillar 2: Domain Sense </a:t>
            </a:r>
            <a:r>
              <a:rPr lang="en-US" b="0" dirty="0">
                <a:latin typeface="Museo Sans 100" panose="02000000000000000000" pitchFamily="2" charset="77"/>
              </a:rPr>
              <a:t>| ED Census Prediction</a:t>
            </a:r>
          </a:p>
        </p:txBody>
      </p:sp>
      <p:sp>
        <p:nvSpPr>
          <p:cNvPr id="47" name="Content Placeholder 16">
            <a:extLst>
              <a:ext uri="{FF2B5EF4-FFF2-40B4-BE49-F238E27FC236}">
                <a16:creationId xmlns:a16="http://schemas.microsoft.com/office/drawing/2014/main" id="{2F878C62-F1B0-B94A-B313-9542D1811F1E}"/>
              </a:ext>
            </a:extLst>
          </p:cNvPr>
          <p:cNvSpPr txBox="1">
            <a:spLocks/>
          </p:cNvSpPr>
          <p:nvPr/>
        </p:nvSpPr>
        <p:spPr>
          <a:xfrm>
            <a:off x="838200" y="4093290"/>
            <a:ext cx="5181600" cy="14741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2400" dirty="0">
                <a:latin typeface="Museo Sans 300" panose="02000000000000000000" pitchFamily="2" charset="77"/>
              </a:rPr>
              <a:t>ED Census Prediction</a:t>
            </a:r>
          </a:p>
          <a:p>
            <a:pPr marL="0" indent="0">
              <a:lnSpc>
                <a:spcPct val="100000"/>
              </a:lnSpc>
              <a:spcBef>
                <a:spcPts val="0"/>
              </a:spcBef>
              <a:buFontTx/>
              <a:buNone/>
              <a:defRPr/>
            </a:pPr>
            <a:r>
              <a:rPr lang="en-US" sz="2000" dirty="0">
                <a:latin typeface="Museo Sans 300" panose="02000000000000000000" pitchFamily="2" charset="77"/>
              </a:rPr>
              <a:t>Predict the number of patients in the emergency department (ED) at a given time</a:t>
            </a:r>
            <a:endParaRPr lang="en-US" dirty="0">
              <a:latin typeface="Museo Sans 300" panose="02000000000000000000" pitchFamily="2" charset="77"/>
            </a:endParaRPr>
          </a:p>
        </p:txBody>
      </p:sp>
      <p:sp>
        <p:nvSpPr>
          <p:cNvPr id="48" name="Content Placeholder 16">
            <a:extLst>
              <a:ext uri="{FF2B5EF4-FFF2-40B4-BE49-F238E27FC236}">
                <a16:creationId xmlns:a16="http://schemas.microsoft.com/office/drawing/2014/main" id="{E87F4F5E-06BF-B94F-BA15-8EF543A8A684}"/>
              </a:ext>
            </a:extLst>
          </p:cNvPr>
          <p:cNvSpPr txBox="1">
            <a:spLocks/>
          </p:cNvSpPr>
          <p:nvPr/>
        </p:nvSpPr>
        <p:spPr>
          <a:xfrm>
            <a:off x="838200" y="2001425"/>
            <a:ext cx="5181600" cy="14741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2400" dirty="0">
                <a:latin typeface="Museo Sans 300" panose="02000000000000000000" pitchFamily="2" charset="77"/>
              </a:rPr>
              <a:t>Domain Sense</a:t>
            </a:r>
          </a:p>
          <a:p>
            <a:pPr marL="0" indent="0">
              <a:lnSpc>
                <a:spcPct val="100000"/>
              </a:lnSpc>
              <a:spcBef>
                <a:spcPts val="0"/>
              </a:spcBef>
              <a:buFontTx/>
              <a:buNone/>
              <a:defRPr/>
            </a:pPr>
            <a:r>
              <a:rPr lang="en-US" sz="2000" dirty="0">
                <a:latin typeface="Museo Sans 300" panose="02000000000000000000" pitchFamily="2" charset="77"/>
              </a:rPr>
              <a:t>The explanation should make sense in the domain of application and to the user of the system</a:t>
            </a:r>
            <a:endParaRPr lang="en-US" dirty="0">
              <a:latin typeface="Museo Sans 300" panose="02000000000000000000" pitchFamily="2" charset="77"/>
            </a:endParaRPr>
          </a:p>
        </p:txBody>
      </p:sp>
      <p:pic>
        <p:nvPicPr>
          <p:cNvPr id="17" name="Picture 16">
            <a:extLst>
              <a:ext uri="{FF2B5EF4-FFF2-40B4-BE49-F238E27FC236}">
                <a16:creationId xmlns:a16="http://schemas.microsoft.com/office/drawing/2014/main" id="{74D2D781-27F7-A440-9F52-ECA1DE0124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1659" y="5088030"/>
            <a:ext cx="10299192" cy="1436904"/>
          </a:xfrm>
          <a:prstGeom prst="rect">
            <a:avLst/>
          </a:prstGeom>
        </p:spPr>
      </p:pic>
      <p:sp>
        <p:nvSpPr>
          <p:cNvPr id="8" name="Rectangle 7">
            <a:extLst>
              <a:ext uri="{FF2B5EF4-FFF2-40B4-BE49-F238E27FC236}">
                <a16:creationId xmlns:a16="http://schemas.microsoft.com/office/drawing/2014/main" id="{333A4E48-1FD8-1E4E-B974-E48863AB0708}"/>
              </a:ext>
            </a:extLst>
          </p:cNvPr>
          <p:cNvSpPr/>
          <p:nvPr/>
        </p:nvSpPr>
        <p:spPr>
          <a:xfrm>
            <a:off x="6731876" y="5648866"/>
            <a:ext cx="378372" cy="630621"/>
          </a:xfrm>
          <a:prstGeom prst="rect">
            <a:avLst/>
          </a:prstGeom>
          <a:noFill/>
          <a:ln w="38100">
            <a:solidFill>
              <a:srgbClr val="0B37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0DD84D-EFA6-C441-999F-96A8A09EDB54}"/>
              </a:ext>
            </a:extLst>
          </p:cNvPr>
          <p:cNvSpPr/>
          <p:nvPr/>
        </p:nvSpPr>
        <p:spPr>
          <a:xfrm>
            <a:off x="8865243" y="2173926"/>
            <a:ext cx="2754774" cy="3014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solidFill>
              </a:rPr>
              <a:t>Several years later, Katherine revisits the emergency department due to abdominal pain. She has an elevated temperature and is dehydrated.</a:t>
            </a:r>
          </a:p>
          <a:p>
            <a:r>
              <a:rPr lang="en-US" sz="1600" dirty="0">
                <a:solidFill>
                  <a:schemeClr val="bg1"/>
                </a:solidFill>
              </a:rPr>
              <a:t> She is at the ED on a Friday after work.  The ED is very crowded and she must wait several hours to be seen.</a:t>
            </a:r>
          </a:p>
        </p:txBody>
      </p:sp>
      <p:sp>
        <p:nvSpPr>
          <p:cNvPr id="11" name="Rectangle 10">
            <a:extLst>
              <a:ext uri="{FF2B5EF4-FFF2-40B4-BE49-F238E27FC236}">
                <a16:creationId xmlns:a16="http://schemas.microsoft.com/office/drawing/2014/main" id="{A5565EF7-1D76-FB4E-B075-64A68CD25882}"/>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245691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DB9AB6-F0F2-9345-86A2-405515B6BC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1416" y="3743439"/>
            <a:ext cx="6118925" cy="2263705"/>
          </a:xfrm>
          <a:prstGeom prst="rect">
            <a:avLst/>
          </a:prstGeom>
        </p:spPr>
      </p:pic>
      <p:pic>
        <p:nvPicPr>
          <p:cNvPr id="44" name="Picture 43">
            <a:extLst>
              <a:ext uri="{FF2B5EF4-FFF2-40B4-BE49-F238E27FC236}">
                <a16:creationId xmlns:a16="http://schemas.microsoft.com/office/drawing/2014/main" id="{70B0E5C3-0DBF-464A-A6C2-D6B520427A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2" name="Title 1"/>
          <p:cNvSpPr>
            <a:spLocks noGrp="1"/>
          </p:cNvSpPr>
          <p:nvPr>
            <p:ph type="title"/>
          </p:nvPr>
        </p:nvSpPr>
        <p:spPr>
          <a:xfrm>
            <a:off x="1378226" y="409860"/>
            <a:ext cx="9975574" cy="793308"/>
          </a:xfrm>
        </p:spPr>
        <p:txBody>
          <a:bodyPr>
            <a:normAutofit/>
          </a:bodyPr>
          <a:lstStyle/>
          <a:p>
            <a:pPr>
              <a:defRPr/>
            </a:pPr>
            <a:r>
              <a:rPr lang="en-US" dirty="0"/>
              <a:t>Domain Sense </a:t>
            </a:r>
            <a:r>
              <a:rPr lang="en-US" b="0" dirty="0">
                <a:latin typeface="Museo Sans 100" panose="02000000000000000000" pitchFamily="2" charset="77"/>
              </a:rPr>
              <a:t>| Model Output &amp; Actionability</a:t>
            </a:r>
          </a:p>
        </p:txBody>
      </p:sp>
      <p:sp>
        <p:nvSpPr>
          <p:cNvPr id="5" name="Content Placeholder 4">
            <a:extLst>
              <a:ext uri="{FF2B5EF4-FFF2-40B4-BE49-F238E27FC236}">
                <a16:creationId xmlns:a16="http://schemas.microsoft.com/office/drawing/2014/main" id="{A7B4CBAE-3CA1-ED4C-82C4-168146B05913}"/>
              </a:ext>
            </a:extLst>
          </p:cNvPr>
          <p:cNvSpPr>
            <a:spLocks noGrp="1"/>
          </p:cNvSpPr>
          <p:nvPr>
            <p:ph sz="half" idx="2"/>
          </p:nvPr>
        </p:nvSpPr>
        <p:spPr>
          <a:xfrm>
            <a:off x="838200" y="1825625"/>
            <a:ext cx="4367925" cy="4351338"/>
          </a:xfrm>
        </p:spPr>
        <p:txBody>
          <a:bodyPr>
            <a:normAutofit/>
          </a:bodyPr>
          <a:lstStyle/>
          <a:p>
            <a:pPr marL="0" indent="0">
              <a:lnSpc>
                <a:spcPct val="100000"/>
              </a:lnSpc>
              <a:buNone/>
            </a:pPr>
            <a:r>
              <a:rPr lang="en-US" sz="2000" b="1" dirty="0"/>
              <a:t>Making Sense of Model Output</a:t>
            </a:r>
          </a:p>
          <a:p>
            <a:pPr>
              <a:lnSpc>
                <a:spcPct val="100000"/>
              </a:lnSpc>
            </a:pPr>
            <a:r>
              <a:rPr lang="en-US" sz="1800" dirty="0"/>
              <a:t>Interpreting output from machine learning models may also has an element of subjectivity</a:t>
            </a:r>
          </a:p>
          <a:p>
            <a:pPr>
              <a:lnSpc>
                <a:spcPct val="100000"/>
              </a:lnSpc>
            </a:pPr>
            <a:r>
              <a:rPr lang="en-US" sz="1800" i="1" dirty="0"/>
              <a:t>Example: </a:t>
            </a:r>
            <a:r>
              <a:rPr lang="en-US" sz="1800" dirty="0"/>
              <a:t>If a patient has a readmission risk score 0.62, what does that mean?</a:t>
            </a:r>
          </a:p>
          <a:p>
            <a:pPr marL="0" indent="0">
              <a:buNone/>
            </a:pPr>
            <a:r>
              <a:rPr lang="en-US" sz="2000" b="1" dirty="0"/>
              <a:t>Actionability</a:t>
            </a:r>
            <a:endParaRPr lang="en-US" sz="1800" b="1" dirty="0"/>
          </a:p>
          <a:p>
            <a:r>
              <a:rPr lang="en-US" sz="1800" dirty="0"/>
              <a:t>Actionability does not presume causality but can be used to devise interventions</a:t>
            </a:r>
          </a:p>
          <a:p>
            <a:r>
              <a:rPr lang="en-US" sz="1800" dirty="0"/>
              <a:t>Actionability is temporal e.g., flu vaccine administration is a 1 minute task vs. weight loss programs which can take months</a:t>
            </a:r>
          </a:p>
          <a:p>
            <a:pPr marL="0" indent="0">
              <a:buNone/>
            </a:pPr>
            <a:endParaRPr lang="en-US" sz="1800" dirty="0"/>
          </a:p>
        </p:txBody>
      </p:sp>
      <p:pic>
        <p:nvPicPr>
          <p:cNvPr id="7" name="Picture 6">
            <a:extLst>
              <a:ext uri="{FF2B5EF4-FFF2-40B4-BE49-F238E27FC236}">
                <a16:creationId xmlns:a16="http://schemas.microsoft.com/office/drawing/2014/main" id="{DE82C58E-3BC6-2145-A81D-FE954E6D0C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06125" y="1711325"/>
            <a:ext cx="6024240" cy="1908175"/>
          </a:xfrm>
          <a:prstGeom prst="rect">
            <a:avLst/>
          </a:prstGeom>
        </p:spPr>
      </p:pic>
      <p:pic>
        <p:nvPicPr>
          <p:cNvPr id="8" name="Picture 7">
            <a:extLst>
              <a:ext uri="{FF2B5EF4-FFF2-40B4-BE49-F238E27FC236}">
                <a16:creationId xmlns:a16="http://schemas.microsoft.com/office/drawing/2014/main" id="{8AA41387-6CC0-5741-BD22-EA94FB90ACFE}"/>
              </a:ext>
            </a:extLst>
          </p:cNvPr>
          <p:cNvPicPr>
            <a:picLocks noChangeAspect="1"/>
          </p:cNvPicPr>
          <p:nvPr/>
        </p:nvPicPr>
        <p:blipFill>
          <a:blip r:embed="rId5"/>
          <a:stretch>
            <a:fillRect/>
          </a:stretch>
        </p:blipFill>
        <p:spPr>
          <a:xfrm>
            <a:off x="295409" y="100207"/>
            <a:ext cx="952500" cy="952500"/>
          </a:xfrm>
          <a:prstGeom prst="rect">
            <a:avLst/>
          </a:prstGeom>
        </p:spPr>
      </p:pic>
      <p:sp>
        <p:nvSpPr>
          <p:cNvPr id="9" name="Rectangle 8">
            <a:extLst>
              <a:ext uri="{FF2B5EF4-FFF2-40B4-BE49-F238E27FC236}">
                <a16:creationId xmlns:a16="http://schemas.microsoft.com/office/drawing/2014/main" id="{726A96CA-EEBD-9146-A6FB-6DEC2B1D17D4}"/>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211323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7215409-89E6-904B-AD76-21E58D15A5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281" y="5373008"/>
            <a:ext cx="10299192" cy="1436904"/>
          </a:xfrm>
          <a:prstGeom prst="rect">
            <a:avLst/>
          </a:prstGeom>
        </p:spPr>
      </p:pic>
      <p:pic>
        <p:nvPicPr>
          <p:cNvPr id="14" name="Picture 13">
            <a:extLst>
              <a:ext uri="{FF2B5EF4-FFF2-40B4-BE49-F238E27FC236}">
                <a16:creationId xmlns:a16="http://schemas.microsoft.com/office/drawing/2014/main" id="{FE3CD03B-BE5F-D340-A3CA-405C872B4097}"/>
              </a:ext>
            </a:extLst>
          </p:cNvPr>
          <p:cNvPicPr>
            <a:picLocks noChangeAspect="1"/>
          </p:cNvPicPr>
          <p:nvPr/>
        </p:nvPicPr>
        <p:blipFill>
          <a:blip r:embed="rId4"/>
          <a:stretch>
            <a:fillRect/>
          </a:stretch>
        </p:blipFill>
        <p:spPr>
          <a:xfrm>
            <a:off x="107592" y="72523"/>
            <a:ext cx="952500" cy="952500"/>
          </a:xfrm>
          <a:prstGeom prst="rect">
            <a:avLst/>
          </a:prstGeom>
        </p:spPr>
      </p:pic>
      <p:sp>
        <p:nvSpPr>
          <p:cNvPr id="2" name="Title 1"/>
          <p:cNvSpPr>
            <a:spLocks noGrp="1"/>
          </p:cNvSpPr>
          <p:nvPr>
            <p:ph type="title"/>
          </p:nvPr>
        </p:nvSpPr>
        <p:spPr>
          <a:xfrm>
            <a:off x="1060092" y="216057"/>
            <a:ext cx="11148489" cy="793308"/>
          </a:xfrm>
        </p:spPr>
        <p:txBody>
          <a:bodyPr>
            <a:normAutofit/>
          </a:bodyPr>
          <a:lstStyle/>
          <a:p>
            <a:pPr>
              <a:defRPr/>
            </a:pPr>
            <a:r>
              <a:rPr lang="en-US" dirty="0"/>
              <a:t>Pillar 3: Consistency </a:t>
            </a:r>
            <a:r>
              <a:rPr lang="en-US" b="0" dirty="0">
                <a:latin typeface="Museo Sans 100" panose="02000000000000000000" pitchFamily="2" charset="77"/>
              </a:rPr>
              <a:t>| LWBS</a:t>
            </a:r>
          </a:p>
        </p:txBody>
      </p:sp>
      <p:pic>
        <p:nvPicPr>
          <p:cNvPr id="15" name="Picture 14">
            <a:extLst>
              <a:ext uri="{FF2B5EF4-FFF2-40B4-BE49-F238E27FC236}">
                <a16:creationId xmlns:a16="http://schemas.microsoft.com/office/drawing/2014/main" id="{F5DDA2A1-B68B-E849-BBCF-2B8806B748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16" name="Content Placeholder 15">
            <a:extLst>
              <a:ext uri="{FF2B5EF4-FFF2-40B4-BE49-F238E27FC236}">
                <a16:creationId xmlns:a16="http://schemas.microsoft.com/office/drawing/2014/main" id="{3E0D5F7F-E7AF-234A-B7B4-2085A27270E7}"/>
              </a:ext>
            </a:extLst>
          </p:cNvPr>
          <p:cNvSpPr txBox="1">
            <a:spLocks/>
          </p:cNvSpPr>
          <p:nvPr/>
        </p:nvSpPr>
        <p:spPr>
          <a:xfrm>
            <a:off x="551992" y="1768276"/>
            <a:ext cx="4149961" cy="23651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dirty="0">
                <a:latin typeface="Museo Sans 300" panose="02000000000000000000" pitchFamily="2" charset="77"/>
              </a:rPr>
              <a:t>Consistency</a:t>
            </a:r>
          </a:p>
          <a:p>
            <a:pPr marL="0" indent="0">
              <a:lnSpc>
                <a:spcPct val="100000"/>
              </a:lnSpc>
              <a:buFont typeface="Arial" panose="020B0604020202020204" pitchFamily="34" charset="0"/>
              <a:buNone/>
            </a:pPr>
            <a:r>
              <a:rPr lang="en-US" sz="2000" dirty="0">
                <a:latin typeface="Museo Sans 300" panose="02000000000000000000" pitchFamily="2" charset="77"/>
              </a:rPr>
              <a:t>The explanation should be consistent across different models and across different runs of the model</a:t>
            </a:r>
          </a:p>
        </p:txBody>
      </p:sp>
      <p:sp>
        <p:nvSpPr>
          <p:cNvPr id="17" name="Content Placeholder 16">
            <a:extLst>
              <a:ext uri="{FF2B5EF4-FFF2-40B4-BE49-F238E27FC236}">
                <a16:creationId xmlns:a16="http://schemas.microsoft.com/office/drawing/2014/main" id="{457C33C1-64AA-564D-BB5A-0356F28DA4A3}"/>
              </a:ext>
            </a:extLst>
          </p:cNvPr>
          <p:cNvSpPr txBox="1">
            <a:spLocks/>
          </p:cNvSpPr>
          <p:nvPr/>
        </p:nvSpPr>
        <p:spPr>
          <a:xfrm>
            <a:off x="583842" y="3577584"/>
            <a:ext cx="3895815" cy="2152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dirty="0">
                <a:latin typeface="Museo Sans 300" panose="02000000000000000000" pitchFamily="2" charset="77"/>
              </a:rPr>
              <a:t>LWBS</a:t>
            </a:r>
          </a:p>
          <a:p>
            <a:pPr marL="0" indent="0">
              <a:lnSpc>
                <a:spcPct val="100000"/>
              </a:lnSpc>
              <a:spcBef>
                <a:spcPts val="0"/>
              </a:spcBef>
              <a:buFontTx/>
              <a:buNone/>
              <a:defRPr/>
            </a:pPr>
            <a:r>
              <a:rPr lang="en-US" sz="2000" dirty="0">
                <a:latin typeface="Museo Sans 300" panose="02000000000000000000" pitchFamily="2" charset="77"/>
              </a:rPr>
              <a:t>Left without being seen refers to a patient leaving the facility without being seen by a physician</a:t>
            </a:r>
            <a:endParaRPr lang="en-US" dirty="0">
              <a:latin typeface="Museo Sans 300" panose="02000000000000000000" pitchFamily="2" charset="77"/>
            </a:endParaRPr>
          </a:p>
        </p:txBody>
      </p:sp>
      <p:pic>
        <p:nvPicPr>
          <p:cNvPr id="18" name="Picture 17">
            <a:extLst>
              <a:ext uri="{FF2B5EF4-FFF2-40B4-BE49-F238E27FC236}">
                <a16:creationId xmlns:a16="http://schemas.microsoft.com/office/drawing/2014/main" id="{40C798BD-D2BA-234A-AFE8-168E5E08A7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1771" y="1684553"/>
            <a:ext cx="6679516" cy="1758579"/>
          </a:xfrm>
          <a:prstGeom prst="rect">
            <a:avLst/>
          </a:prstGeom>
        </p:spPr>
      </p:pic>
      <p:sp>
        <p:nvSpPr>
          <p:cNvPr id="19" name="TextBox 18">
            <a:extLst>
              <a:ext uri="{FF2B5EF4-FFF2-40B4-BE49-F238E27FC236}">
                <a16:creationId xmlns:a16="http://schemas.microsoft.com/office/drawing/2014/main" id="{0F8BAE9F-0AD4-BE4B-95AD-C5880D100836}"/>
              </a:ext>
            </a:extLst>
          </p:cNvPr>
          <p:cNvSpPr txBox="1"/>
          <p:nvPr/>
        </p:nvSpPr>
        <p:spPr>
          <a:xfrm>
            <a:off x="11223808" y="2360874"/>
            <a:ext cx="968192" cy="1352822"/>
          </a:xfrm>
          <a:prstGeom prst="rect">
            <a:avLst/>
          </a:prstGeom>
          <a:noFill/>
        </p:spPr>
        <p:txBody>
          <a:bodyPr wrap="square" rtlCol="0">
            <a:spAutoFit/>
          </a:bodyPr>
          <a:lstStyle/>
          <a:p>
            <a:r>
              <a:rPr lang="en-US" sz="1050" dirty="0">
                <a:solidFill>
                  <a:srgbClr val="70716F"/>
                </a:solidFill>
              </a:rPr>
              <a:t>Factors</a:t>
            </a:r>
          </a:p>
          <a:p>
            <a:endParaRPr lang="en-US" sz="900" dirty="0">
              <a:solidFill>
                <a:srgbClr val="70716F"/>
              </a:solidFill>
            </a:endParaRPr>
          </a:p>
          <a:p>
            <a:endParaRPr lang="en-US" sz="900" dirty="0">
              <a:solidFill>
                <a:srgbClr val="70716F"/>
              </a:solidFill>
            </a:endParaRPr>
          </a:p>
          <a:p>
            <a:endParaRPr lang="en-US" sz="900" dirty="0">
              <a:solidFill>
                <a:srgbClr val="70716F"/>
              </a:solidFill>
            </a:endParaRPr>
          </a:p>
          <a:p>
            <a:pPr>
              <a:lnSpc>
                <a:spcPct val="125000"/>
              </a:lnSpc>
            </a:pPr>
            <a:r>
              <a:rPr lang="en-US" sz="900" dirty="0">
                <a:solidFill>
                  <a:srgbClr val="70716F"/>
                </a:solidFill>
              </a:rPr>
              <a:t>Prior LWBS</a:t>
            </a:r>
          </a:p>
          <a:p>
            <a:pPr>
              <a:lnSpc>
                <a:spcPct val="125000"/>
              </a:lnSpc>
            </a:pPr>
            <a:r>
              <a:rPr lang="en-US" sz="900" dirty="0">
                <a:solidFill>
                  <a:srgbClr val="70716F"/>
                </a:solidFill>
              </a:rPr>
              <a:t>Insurance status</a:t>
            </a:r>
          </a:p>
          <a:p>
            <a:pPr>
              <a:lnSpc>
                <a:spcPct val="125000"/>
              </a:lnSpc>
            </a:pPr>
            <a:r>
              <a:rPr lang="en-US" sz="900" dirty="0">
                <a:solidFill>
                  <a:srgbClr val="70716F"/>
                </a:solidFill>
              </a:rPr>
              <a:t>Past history</a:t>
            </a:r>
          </a:p>
          <a:p>
            <a:endParaRPr lang="en-US" sz="900" dirty="0"/>
          </a:p>
        </p:txBody>
      </p:sp>
      <p:pic>
        <p:nvPicPr>
          <p:cNvPr id="20" name="Picture 19">
            <a:extLst>
              <a:ext uri="{FF2B5EF4-FFF2-40B4-BE49-F238E27FC236}">
                <a16:creationId xmlns:a16="http://schemas.microsoft.com/office/drawing/2014/main" id="{5FA2246F-5991-CC42-BFE6-74A78ACAAB8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1771" y="3669896"/>
            <a:ext cx="6679516" cy="1758579"/>
          </a:xfrm>
          <a:prstGeom prst="rect">
            <a:avLst/>
          </a:prstGeom>
        </p:spPr>
      </p:pic>
      <p:sp>
        <p:nvSpPr>
          <p:cNvPr id="21" name="TextBox 20">
            <a:extLst>
              <a:ext uri="{FF2B5EF4-FFF2-40B4-BE49-F238E27FC236}">
                <a16:creationId xmlns:a16="http://schemas.microsoft.com/office/drawing/2014/main" id="{446A9F69-E64D-E04E-BD5F-713B9E49EE4F}"/>
              </a:ext>
            </a:extLst>
          </p:cNvPr>
          <p:cNvSpPr txBox="1"/>
          <p:nvPr/>
        </p:nvSpPr>
        <p:spPr>
          <a:xfrm>
            <a:off x="4783544" y="5261048"/>
            <a:ext cx="6459310" cy="421597"/>
          </a:xfrm>
          <a:prstGeom prst="rect">
            <a:avLst/>
          </a:prstGeom>
          <a:noFill/>
        </p:spPr>
        <p:txBody>
          <a:bodyPr wrap="square" rtlCol="0">
            <a:spAutoFit/>
          </a:bodyPr>
          <a:lstStyle/>
          <a:p>
            <a:pPr>
              <a:lnSpc>
                <a:spcPct val="120000"/>
              </a:lnSpc>
            </a:pPr>
            <a:r>
              <a:rPr lang="en-US" sz="900" dirty="0">
                <a:solidFill>
                  <a:srgbClr val="70716F"/>
                </a:solidFill>
              </a:rPr>
              <a:t>Collins               Katherine           37  ABDOMINAL PAIN       Monroe          Private           16:52                         314                          0                  24</a:t>
            </a:r>
          </a:p>
          <a:p>
            <a:pPr>
              <a:lnSpc>
                <a:spcPct val="120000"/>
              </a:lnSpc>
            </a:pPr>
            <a:r>
              <a:rPr lang="en-US" sz="900" dirty="0">
                <a:solidFill>
                  <a:srgbClr val="70716F"/>
                </a:solidFill>
              </a:rPr>
              <a:t>Kennedy           Susan                  72   DYSPNEA                      Lewis               Medicare       19:45                         135                         1                  60</a:t>
            </a:r>
          </a:p>
        </p:txBody>
      </p:sp>
      <p:sp>
        <p:nvSpPr>
          <p:cNvPr id="22" name="TextBox 21">
            <a:extLst>
              <a:ext uri="{FF2B5EF4-FFF2-40B4-BE49-F238E27FC236}">
                <a16:creationId xmlns:a16="http://schemas.microsoft.com/office/drawing/2014/main" id="{E195B899-8744-2A42-AE85-065037AF397F}"/>
              </a:ext>
            </a:extLst>
          </p:cNvPr>
          <p:cNvSpPr txBox="1"/>
          <p:nvPr/>
        </p:nvSpPr>
        <p:spPr>
          <a:xfrm>
            <a:off x="11223808" y="4346217"/>
            <a:ext cx="968192" cy="1529278"/>
          </a:xfrm>
          <a:prstGeom prst="rect">
            <a:avLst/>
          </a:prstGeom>
          <a:noFill/>
        </p:spPr>
        <p:txBody>
          <a:bodyPr wrap="square" rtlCol="0">
            <a:spAutoFit/>
          </a:bodyPr>
          <a:lstStyle/>
          <a:p>
            <a:r>
              <a:rPr lang="en-US" sz="1050" dirty="0">
                <a:solidFill>
                  <a:srgbClr val="70716F"/>
                </a:solidFill>
              </a:rPr>
              <a:t>Factors</a:t>
            </a:r>
          </a:p>
          <a:p>
            <a:endParaRPr lang="en-US" sz="900" dirty="0">
              <a:solidFill>
                <a:srgbClr val="70716F"/>
              </a:solidFill>
            </a:endParaRPr>
          </a:p>
          <a:p>
            <a:endParaRPr lang="en-US" sz="900" dirty="0">
              <a:solidFill>
                <a:srgbClr val="70716F"/>
              </a:solidFill>
            </a:endParaRPr>
          </a:p>
          <a:p>
            <a:endParaRPr lang="en-US" sz="900" dirty="0">
              <a:solidFill>
                <a:srgbClr val="70716F"/>
              </a:solidFill>
            </a:endParaRPr>
          </a:p>
          <a:p>
            <a:pPr>
              <a:lnSpc>
                <a:spcPct val="125000"/>
              </a:lnSpc>
            </a:pPr>
            <a:r>
              <a:rPr lang="en-US" sz="900" dirty="0">
                <a:solidFill>
                  <a:srgbClr val="70716F"/>
                </a:solidFill>
              </a:rPr>
              <a:t>Temperature</a:t>
            </a:r>
          </a:p>
          <a:p>
            <a:pPr>
              <a:lnSpc>
                <a:spcPct val="125000"/>
              </a:lnSpc>
            </a:pPr>
            <a:r>
              <a:rPr lang="en-US" sz="900" dirty="0">
                <a:solidFill>
                  <a:srgbClr val="70716F"/>
                </a:solidFill>
              </a:rPr>
              <a:t>Insurance status</a:t>
            </a:r>
          </a:p>
          <a:p>
            <a:pPr>
              <a:lnSpc>
                <a:spcPct val="125000"/>
              </a:lnSpc>
            </a:pPr>
            <a:r>
              <a:rPr lang="en-US" sz="900" dirty="0">
                <a:solidFill>
                  <a:srgbClr val="70716F"/>
                </a:solidFill>
              </a:rPr>
              <a:t>Chief complaint</a:t>
            </a:r>
          </a:p>
          <a:p>
            <a:pPr>
              <a:lnSpc>
                <a:spcPct val="125000"/>
              </a:lnSpc>
            </a:pPr>
            <a:r>
              <a:rPr lang="en-US" sz="900" dirty="0">
                <a:solidFill>
                  <a:srgbClr val="70716F"/>
                </a:solidFill>
              </a:rPr>
              <a:t>Age </a:t>
            </a:r>
          </a:p>
          <a:p>
            <a:endParaRPr lang="en-US" sz="900" dirty="0"/>
          </a:p>
        </p:txBody>
      </p:sp>
      <p:sp>
        <p:nvSpPr>
          <p:cNvPr id="23" name="Rectangle 22">
            <a:extLst>
              <a:ext uri="{FF2B5EF4-FFF2-40B4-BE49-F238E27FC236}">
                <a16:creationId xmlns:a16="http://schemas.microsoft.com/office/drawing/2014/main" id="{0F0E1DC0-9A73-AA4E-9068-F818A6F89CD5}"/>
              </a:ext>
            </a:extLst>
          </p:cNvPr>
          <p:cNvSpPr/>
          <p:nvPr/>
        </p:nvSpPr>
        <p:spPr>
          <a:xfrm>
            <a:off x="4975879" y="1698617"/>
            <a:ext cx="1315856" cy="334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~18:00</a:t>
            </a:r>
          </a:p>
        </p:txBody>
      </p:sp>
      <p:sp>
        <p:nvSpPr>
          <p:cNvPr id="24" name="Rectangle 23">
            <a:extLst>
              <a:ext uri="{FF2B5EF4-FFF2-40B4-BE49-F238E27FC236}">
                <a16:creationId xmlns:a16="http://schemas.microsoft.com/office/drawing/2014/main" id="{4000D088-F968-BA4C-87E8-629EAECF5A66}"/>
              </a:ext>
            </a:extLst>
          </p:cNvPr>
          <p:cNvSpPr/>
          <p:nvPr/>
        </p:nvSpPr>
        <p:spPr>
          <a:xfrm>
            <a:off x="4975879" y="3683960"/>
            <a:ext cx="1315856" cy="334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~22:00</a:t>
            </a:r>
          </a:p>
        </p:txBody>
      </p:sp>
      <p:sp>
        <p:nvSpPr>
          <p:cNvPr id="3" name="Oval 2">
            <a:extLst>
              <a:ext uri="{FF2B5EF4-FFF2-40B4-BE49-F238E27FC236}">
                <a16:creationId xmlns:a16="http://schemas.microsoft.com/office/drawing/2014/main" id="{9101B78D-6B15-E44D-A24E-C5C23E94F2A6}"/>
              </a:ext>
            </a:extLst>
          </p:cNvPr>
          <p:cNvSpPr/>
          <p:nvPr/>
        </p:nvSpPr>
        <p:spPr>
          <a:xfrm>
            <a:off x="11153657" y="3307187"/>
            <a:ext cx="789543" cy="23594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03E0A6F-2D18-634C-9700-4373965326A7}"/>
              </a:ext>
            </a:extLst>
          </p:cNvPr>
          <p:cNvSpPr/>
          <p:nvPr/>
        </p:nvSpPr>
        <p:spPr>
          <a:xfrm>
            <a:off x="11183380" y="5284764"/>
            <a:ext cx="979885" cy="23594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429F343-CA90-2948-9CB1-07925BA9620E}"/>
              </a:ext>
            </a:extLst>
          </p:cNvPr>
          <p:cNvSpPr txBox="1"/>
          <p:nvPr/>
        </p:nvSpPr>
        <p:spPr>
          <a:xfrm>
            <a:off x="4812279" y="3246398"/>
            <a:ext cx="6459310" cy="252201"/>
          </a:xfrm>
          <a:prstGeom prst="rect">
            <a:avLst/>
          </a:prstGeom>
          <a:noFill/>
        </p:spPr>
        <p:txBody>
          <a:bodyPr wrap="square" rtlCol="0">
            <a:spAutoFit/>
          </a:bodyPr>
          <a:lstStyle/>
          <a:p>
            <a:pPr>
              <a:lnSpc>
                <a:spcPct val="120000"/>
              </a:lnSpc>
            </a:pPr>
            <a:r>
              <a:rPr lang="en-US" sz="900" dirty="0">
                <a:solidFill>
                  <a:srgbClr val="70716F"/>
                </a:solidFill>
              </a:rPr>
              <a:t>Collins               Katherine          37  ABDOMINAL PAIN       Monroe            Private           16:52                          68                            0                  24</a:t>
            </a:r>
          </a:p>
        </p:txBody>
      </p:sp>
      <p:sp>
        <p:nvSpPr>
          <p:cNvPr id="4" name="TextBox 3">
            <a:extLst>
              <a:ext uri="{FF2B5EF4-FFF2-40B4-BE49-F238E27FC236}">
                <a16:creationId xmlns:a16="http://schemas.microsoft.com/office/drawing/2014/main" id="{825CCA49-59D4-1148-B97A-22F215056FA2}"/>
              </a:ext>
            </a:extLst>
          </p:cNvPr>
          <p:cNvSpPr txBox="1"/>
          <p:nvPr/>
        </p:nvSpPr>
        <p:spPr>
          <a:xfrm>
            <a:off x="10923579" y="2911612"/>
            <a:ext cx="316312" cy="421597"/>
          </a:xfrm>
          <a:prstGeom prst="rect">
            <a:avLst/>
          </a:prstGeom>
          <a:solidFill>
            <a:schemeClr val="bg1"/>
          </a:solidFill>
        </p:spPr>
        <p:txBody>
          <a:bodyPr wrap="square" rtlCol="0">
            <a:spAutoFit/>
          </a:bodyPr>
          <a:lstStyle/>
          <a:p>
            <a:pPr>
              <a:lnSpc>
                <a:spcPct val="120000"/>
              </a:lnSpc>
            </a:pPr>
            <a:r>
              <a:rPr lang="en-US" sz="900" dirty="0">
                <a:solidFill>
                  <a:srgbClr val="70716F"/>
                </a:solidFill>
              </a:rPr>
              <a:t>62</a:t>
            </a:r>
          </a:p>
          <a:p>
            <a:pPr>
              <a:lnSpc>
                <a:spcPct val="120000"/>
              </a:lnSpc>
            </a:pPr>
            <a:r>
              <a:rPr lang="en-US" sz="900" dirty="0">
                <a:solidFill>
                  <a:srgbClr val="70716F"/>
                </a:solidFill>
              </a:rPr>
              <a:t>40</a:t>
            </a:r>
          </a:p>
        </p:txBody>
      </p:sp>
      <p:sp>
        <p:nvSpPr>
          <p:cNvPr id="27" name="TextBox 26">
            <a:extLst>
              <a:ext uri="{FF2B5EF4-FFF2-40B4-BE49-F238E27FC236}">
                <a16:creationId xmlns:a16="http://schemas.microsoft.com/office/drawing/2014/main" id="{8D9EBCC0-5490-814E-9757-71FBB0D05F27}"/>
              </a:ext>
            </a:extLst>
          </p:cNvPr>
          <p:cNvSpPr txBox="1"/>
          <p:nvPr/>
        </p:nvSpPr>
        <p:spPr>
          <a:xfrm>
            <a:off x="10926541" y="4921943"/>
            <a:ext cx="316312" cy="421597"/>
          </a:xfrm>
          <a:prstGeom prst="rect">
            <a:avLst/>
          </a:prstGeom>
          <a:solidFill>
            <a:schemeClr val="bg1"/>
          </a:solidFill>
        </p:spPr>
        <p:txBody>
          <a:bodyPr wrap="square" rtlCol="0">
            <a:spAutoFit/>
          </a:bodyPr>
          <a:lstStyle/>
          <a:p>
            <a:pPr>
              <a:lnSpc>
                <a:spcPct val="120000"/>
              </a:lnSpc>
            </a:pPr>
            <a:r>
              <a:rPr lang="en-US" sz="900" dirty="0">
                <a:solidFill>
                  <a:srgbClr val="70716F"/>
                </a:solidFill>
              </a:rPr>
              <a:t>62</a:t>
            </a:r>
          </a:p>
          <a:p>
            <a:pPr>
              <a:lnSpc>
                <a:spcPct val="120000"/>
              </a:lnSpc>
            </a:pPr>
            <a:r>
              <a:rPr lang="en-US" sz="900" dirty="0">
                <a:solidFill>
                  <a:srgbClr val="70716F"/>
                </a:solidFill>
              </a:rPr>
              <a:t>40</a:t>
            </a:r>
          </a:p>
        </p:txBody>
      </p:sp>
      <p:cxnSp>
        <p:nvCxnSpPr>
          <p:cNvPr id="6" name="Straight Connector 5">
            <a:extLst>
              <a:ext uri="{FF2B5EF4-FFF2-40B4-BE49-F238E27FC236}">
                <a16:creationId xmlns:a16="http://schemas.microsoft.com/office/drawing/2014/main" id="{D9105C81-E2C0-FF47-B1AE-F28659D372FF}"/>
              </a:ext>
            </a:extLst>
          </p:cNvPr>
          <p:cNvCxnSpPr>
            <a:cxnSpLocks/>
          </p:cNvCxnSpPr>
          <p:nvPr/>
        </p:nvCxnSpPr>
        <p:spPr>
          <a:xfrm>
            <a:off x="4872338" y="3307187"/>
            <a:ext cx="624109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362AA0-31B8-9548-948A-57BA26163DA8}"/>
              </a:ext>
            </a:extLst>
          </p:cNvPr>
          <p:cNvCxnSpPr>
            <a:cxnSpLocks/>
          </p:cNvCxnSpPr>
          <p:nvPr/>
        </p:nvCxnSpPr>
        <p:spPr>
          <a:xfrm>
            <a:off x="4874447" y="3462519"/>
            <a:ext cx="624109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C476F7-68F6-0B47-8176-E806A1E26C2D}"/>
              </a:ext>
            </a:extLst>
          </p:cNvPr>
          <p:cNvCxnSpPr>
            <a:cxnSpLocks/>
          </p:cNvCxnSpPr>
          <p:nvPr/>
        </p:nvCxnSpPr>
        <p:spPr>
          <a:xfrm>
            <a:off x="4883828" y="5284764"/>
            <a:ext cx="624109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5715ADB-8CEB-1447-88F0-9B2CDCE5BB9B}"/>
              </a:ext>
            </a:extLst>
          </p:cNvPr>
          <p:cNvCxnSpPr>
            <a:cxnSpLocks/>
          </p:cNvCxnSpPr>
          <p:nvPr/>
        </p:nvCxnSpPr>
        <p:spPr>
          <a:xfrm>
            <a:off x="4892651" y="5481730"/>
            <a:ext cx="624109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5485FBA-D469-E247-A3F7-DE772FCAC9BB}"/>
              </a:ext>
            </a:extLst>
          </p:cNvPr>
          <p:cNvCxnSpPr>
            <a:cxnSpLocks/>
          </p:cNvCxnSpPr>
          <p:nvPr/>
        </p:nvCxnSpPr>
        <p:spPr>
          <a:xfrm>
            <a:off x="4883827" y="5657111"/>
            <a:ext cx="624109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6BB5CF-0332-9140-9457-29D6A6DD5D7F}"/>
              </a:ext>
            </a:extLst>
          </p:cNvPr>
          <p:cNvCxnSpPr>
            <a:cxnSpLocks/>
          </p:cNvCxnSpPr>
          <p:nvPr/>
        </p:nvCxnSpPr>
        <p:spPr>
          <a:xfrm>
            <a:off x="4872337" y="3123434"/>
            <a:ext cx="624109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42788E4-B0F0-8449-A504-6A7C15EB02C2}"/>
              </a:ext>
            </a:extLst>
          </p:cNvPr>
          <p:cNvCxnSpPr>
            <a:cxnSpLocks/>
          </p:cNvCxnSpPr>
          <p:nvPr/>
        </p:nvCxnSpPr>
        <p:spPr>
          <a:xfrm>
            <a:off x="4883826" y="5101087"/>
            <a:ext cx="624109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98D1225-A745-1D4E-B94D-68FB49428CA8}"/>
              </a:ext>
            </a:extLst>
          </p:cNvPr>
          <p:cNvSpPr/>
          <p:nvPr/>
        </p:nvSpPr>
        <p:spPr>
          <a:xfrm>
            <a:off x="6731876" y="5927834"/>
            <a:ext cx="378372" cy="630621"/>
          </a:xfrm>
          <a:prstGeom prst="rect">
            <a:avLst/>
          </a:prstGeom>
          <a:noFill/>
          <a:ln w="38100">
            <a:solidFill>
              <a:srgbClr val="0B37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9444736-C04C-F74A-BC6B-3960D1FDD706}"/>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8780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09859"/>
            <a:ext cx="11148489" cy="1199021"/>
          </a:xfrm>
        </p:spPr>
        <p:txBody>
          <a:bodyPr>
            <a:normAutofit/>
          </a:bodyPr>
          <a:lstStyle/>
          <a:p>
            <a:pPr>
              <a:defRPr/>
            </a:pPr>
            <a:r>
              <a:rPr lang="en-US" dirty="0"/>
              <a:t>Consistency </a:t>
            </a:r>
            <a:r>
              <a:rPr lang="en-US" b="0" dirty="0">
                <a:latin typeface="Museo Sans 100" panose="02000000000000000000" pitchFamily="2" charset="77"/>
              </a:rPr>
              <a:t>| Model Multiplicity</a:t>
            </a:r>
          </a:p>
        </p:txBody>
      </p:sp>
      <p:sp>
        <p:nvSpPr>
          <p:cNvPr id="16" name="Content Placeholder 15">
            <a:extLst>
              <a:ext uri="{FF2B5EF4-FFF2-40B4-BE49-F238E27FC236}">
                <a16:creationId xmlns:a16="http://schemas.microsoft.com/office/drawing/2014/main" id="{3E0D5F7F-E7AF-234A-B7B4-2085A27270E7}"/>
              </a:ext>
            </a:extLst>
          </p:cNvPr>
          <p:cNvSpPr txBox="1">
            <a:spLocks/>
          </p:cNvSpPr>
          <p:nvPr/>
        </p:nvSpPr>
        <p:spPr>
          <a:xfrm>
            <a:off x="838199" y="1894314"/>
            <a:ext cx="5493153" cy="44810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Museo Sans 300" panose="02000000000000000000" pitchFamily="2" charset="77"/>
              </a:rPr>
              <a:t>Given the same dataset, multiple machine learning algorithms can be constructed with similar performance</a:t>
            </a:r>
          </a:p>
          <a:p>
            <a:pPr>
              <a:lnSpc>
                <a:spcPct val="100000"/>
              </a:lnSpc>
            </a:pPr>
            <a:r>
              <a:rPr lang="en-US" sz="2000" dirty="0">
                <a:latin typeface="Museo Sans 300" panose="02000000000000000000" pitchFamily="2" charset="77"/>
              </a:rPr>
              <a:t>The explanations from multiple explainable algorithms should be very similar</a:t>
            </a:r>
          </a:p>
          <a:p>
            <a:pPr>
              <a:lnSpc>
                <a:spcPct val="100000"/>
              </a:lnSpc>
            </a:pPr>
            <a:r>
              <a:rPr lang="en-US" sz="2000" dirty="0">
                <a:latin typeface="Museo Sans 300" panose="02000000000000000000" pitchFamily="2" charset="77"/>
              </a:rPr>
              <a:t>Divergent Explanations symptomatic of problem with explanations and/or algorithm(s)</a:t>
            </a:r>
          </a:p>
          <a:p>
            <a:pPr>
              <a:lnSpc>
                <a:spcPct val="100000"/>
              </a:lnSpc>
            </a:pPr>
            <a:r>
              <a:rPr lang="en-US" sz="2000" dirty="0">
                <a:latin typeface="Museo Sans 300" panose="02000000000000000000" pitchFamily="2" charset="77"/>
              </a:rPr>
              <a:t>Evaluation:</a:t>
            </a:r>
          </a:p>
          <a:p>
            <a:pPr lvl="1">
              <a:lnSpc>
                <a:spcPct val="100000"/>
              </a:lnSpc>
            </a:pPr>
            <a:r>
              <a:rPr lang="en-US" sz="1600" dirty="0">
                <a:latin typeface="Museo Sans 300" panose="02000000000000000000" pitchFamily="2" charset="77"/>
              </a:rPr>
              <a:t>Human Evaluation: Expert Agreement</a:t>
            </a:r>
          </a:p>
          <a:p>
            <a:pPr lvl="1">
              <a:lnSpc>
                <a:spcPct val="100000"/>
              </a:lnSpc>
            </a:pPr>
            <a:r>
              <a:rPr lang="en-US" sz="1600" dirty="0">
                <a:latin typeface="Museo Sans 300" panose="02000000000000000000" pitchFamily="2" charset="77"/>
              </a:rPr>
              <a:t>Machine Evaluation: Ranked List Comparison</a:t>
            </a:r>
          </a:p>
        </p:txBody>
      </p:sp>
      <p:pic>
        <p:nvPicPr>
          <p:cNvPr id="6" name="Picture 5">
            <a:extLst>
              <a:ext uri="{FF2B5EF4-FFF2-40B4-BE49-F238E27FC236}">
                <a16:creationId xmlns:a16="http://schemas.microsoft.com/office/drawing/2014/main" id="{41E37D6A-A464-B44A-BC6F-20CAD05E97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graphicFrame>
        <p:nvGraphicFramePr>
          <p:cNvPr id="7" name="Table 6">
            <a:extLst>
              <a:ext uri="{FF2B5EF4-FFF2-40B4-BE49-F238E27FC236}">
                <a16:creationId xmlns:a16="http://schemas.microsoft.com/office/drawing/2014/main" id="{DAF58A52-2598-A34B-94EC-9C5DC276C802}"/>
              </a:ext>
            </a:extLst>
          </p:cNvPr>
          <p:cNvGraphicFramePr>
            <a:graphicFrameLocks noGrp="1"/>
          </p:cNvGraphicFramePr>
          <p:nvPr/>
        </p:nvGraphicFramePr>
        <p:xfrm>
          <a:off x="6829063" y="1937137"/>
          <a:ext cx="4731564" cy="2595880"/>
        </p:xfrm>
        <a:graphic>
          <a:graphicData uri="http://schemas.openxmlformats.org/drawingml/2006/table">
            <a:tbl>
              <a:tblPr firstRow="1" bandRow="1">
                <a:tableStyleId>{7E9639D4-E3E2-4D34-9284-5A2195B3D0D7}</a:tableStyleId>
              </a:tblPr>
              <a:tblGrid>
                <a:gridCol w="1182891">
                  <a:extLst>
                    <a:ext uri="{9D8B030D-6E8A-4147-A177-3AD203B41FA5}">
                      <a16:colId xmlns:a16="http://schemas.microsoft.com/office/drawing/2014/main" val="20000"/>
                    </a:ext>
                  </a:extLst>
                </a:gridCol>
                <a:gridCol w="1182891">
                  <a:extLst>
                    <a:ext uri="{9D8B030D-6E8A-4147-A177-3AD203B41FA5}">
                      <a16:colId xmlns:a16="http://schemas.microsoft.com/office/drawing/2014/main" val="20001"/>
                    </a:ext>
                  </a:extLst>
                </a:gridCol>
                <a:gridCol w="1182891">
                  <a:extLst>
                    <a:ext uri="{9D8B030D-6E8A-4147-A177-3AD203B41FA5}">
                      <a16:colId xmlns:a16="http://schemas.microsoft.com/office/drawing/2014/main" val="20002"/>
                    </a:ext>
                  </a:extLst>
                </a:gridCol>
                <a:gridCol w="1182891">
                  <a:extLst>
                    <a:ext uri="{9D8B030D-6E8A-4147-A177-3AD203B41FA5}">
                      <a16:colId xmlns:a16="http://schemas.microsoft.com/office/drawing/2014/main" val="20003"/>
                    </a:ext>
                  </a:extLst>
                </a:gridCol>
              </a:tblGrid>
              <a:tr h="370840">
                <a:tc>
                  <a:txBody>
                    <a:bodyPr/>
                    <a:lstStyle/>
                    <a:p>
                      <a:r>
                        <a:rPr lang="en-US" b="0" i="0" dirty="0">
                          <a:latin typeface="Museo Sans 300" panose="02000000000000000000" pitchFamily="2" charset="77"/>
                        </a:rPr>
                        <a:t>Variable</a:t>
                      </a:r>
                    </a:p>
                  </a:txBody>
                  <a:tcPr/>
                </a:tc>
                <a:tc>
                  <a:txBody>
                    <a:bodyPr/>
                    <a:lstStyle/>
                    <a:p>
                      <a:r>
                        <a:rPr lang="en-US" b="0" i="0" dirty="0">
                          <a:latin typeface="Museo Sans 300" panose="02000000000000000000" pitchFamily="2" charset="77"/>
                        </a:rPr>
                        <a:t>Model A</a:t>
                      </a:r>
                    </a:p>
                  </a:txBody>
                  <a:tcPr/>
                </a:tc>
                <a:tc>
                  <a:txBody>
                    <a:bodyPr/>
                    <a:lstStyle/>
                    <a:p>
                      <a:r>
                        <a:rPr lang="en-US" b="0" i="0" dirty="0">
                          <a:latin typeface="Museo Sans 300" panose="02000000000000000000" pitchFamily="2" charset="77"/>
                        </a:rPr>
                        <a:t>Model B</a:t>
                      </a:r>
                    </a:p>
                  </a:txBody>
                  <a:tcPr/>
                </a:tc>
                <a:tc>
                  <a:txBody>
                    <a:bodyPr/>
                    <a:lstStyle/>
                    <a:p>
                      <a:r>
                        <a:rPr lang="en-US" b="0" i="0" dirty="0">
                          <a:latin typeface="Museo Sans 300" panose="02000000000000000000" pitchFamily="2" charset="77"/>
                        </a:rPr>
                        <a:t>Model</a:t>
                      </a:r>
                      <a:r>
                        <a:rPr lang="en-US" b="0" i="0" baseline="0" dirty="0">
                          <a:latin typeface="Museo Sans 300" panose="02000000000000000000" pitchFamily="2" charset="77"/>
                        </a:rPr>
                        <a:t> C</a:t>
                      </a:r>
                      <a:endParaRPr lang="en-US" b="0" i="0" dirty="0">
                        <a:latin typeface="Museo Sans 300" panose="02000000000000000000" pitchFamily="2" charset="77"/>
                      </a:endParaRPr>
                    </a:p>
                  </a:txBody>
                  <a:tcPr/>
                </a:tc>
                <a:extLst>
                  <a:ext uri="{0D108BD9-81ED-4DB2-BD59-A6C34878D82A}">
                    <a16:rowId xmlns:a16="http://schemas.microsoft.com/office/drawing/2014/main" val="10000"/>
                  </a:ext>
                </a:extLst>
              </a:tr>
              <a:tr h="370840">
                <a:tc>
                  <a:txBody>
                    <a:bodyPr/>
                    <a:lstStyle/>
                    <a:p>
                      <a:r>
                        <a:rPr lang="en-US" sz="1800" b="0" i="0" dirty="0">
                          <a:latin typeface="Museo Sans 300" panose="02000000000000000000" pitchFamily="2" charset="77"/>
                        </a:rPr>
                        <a:t>Age</a:t>
                      </a:r>
                      <a:endParaRPr lang="en-US" b="0" i="0" dirty="0">
                        <a:latin typeface="Museo Sans 300" panose="02000000000000000000" pitchFamily="2" charset="77"/>
                      </a:endParaRPr>
                    </a:p>
                  </a:txBody>
                  <a:tcPr/>
                </a:tc>
                <a:tc>
                  <a:txBody>
                    <a:bodyPr/>
                    <a:lstStyle/>
                    <a:p>
                      <a:pPr algn="ctr"/>
                      <a:r>
                        <a:rPr lang="en-US" b="0" i="0" dirty="0">
                          <a:latin typeface="Museo Sans 300" panose="02000000000000000000" pitchFamily="2" charset="77"/>
                        </a:rPr>
                        <a:t>1</a:t>
                      </a:r>
                    </a:p>
                  </a:txBody>
                  <a:tcPr/>
                </a:tc>
                <a:tc>
                  <a:txBody>
                    <a:bodyPr/>
                    <a:lstStyle/>
                    <a:p>
                      <a:pPr algn="ctr"/>
                      <a:r>
                        <a:rPr lang="en-US" b="0" i="0" dirty="0">
                          <a:latin typeface="Museo Sans 300" panose="02000000000000000000" pitchFamily="2" charset="77"/>
                        </a:rPr>
                        <a:t>1</a:t>
                      </a:r>
                    </a:p>
                  </a:txBody>
                  <a:tcPr/>
                </a:tc>
                <a:tc>
                  <a:txBody>
                    <a:bodyPr/>
                    <a:lstStyle/>
                    <a:p>
                      <a:pPr algn="ctr"/>
                      <a:r>
                        <a:rPr lang="en-US" b="0" i="0" dirty="0">
                          <a:latin typeface="Museo Sans 300" panose="02000000000000000000" pitchFamily="2" charset="77"/>
                        </a:rPr>
                        <a:t>5</a:t>
                      </a:r>
                    </a:p>
                  </a:txBody>
                  <a:tcPr/>
                </a:tc>
                <a:extLst>
                  <a:ext uri="{0D108BD9-81ED-4DB2-BD59-A6C34878D82A}">
                    <a16:rowId xmlns:a16="http://schemas.microsoft.com/office/drawing/2014/main" val="10001"/>
                  </a:ext>
                </a:extLst>
              </a:tr>
              <a:tr h="370840">
                <a:tc>
                  <a:txBody>
                    <a:bodyPr/>
                    <a:lstStyle/>
                    <a:p>
                      <a:r>
                        <a:rPr lang="en-US" sz="1800" b="0" i="0" dirty="0">
                          <a:latin typeface="Museo Sans 300" panose="02000000000000000000" pitchFamily="2" charset="77"/>
                        </a:rPr>
                        <a:t>Gender</a:t>
                      </a:r>
                      <a:endParaRPr lang="en-US" b="0" i="0" dirty="0">
                        <a:latin typeface="Museo Sans 300" panose="02000000000000000000" pitchFamily="2" charset="77"/>
                      </a:endParaRPr>
                    </a:p>
                  </a:txBody>
                  <a:tcPr/>
                </a:tc>
                <a:tc>
                  <a:txBody>
                    <a:bodyPr/>
                    <a:lstStyle/>
                    <a:p>
                      <a:pPr algn="ctr"/>
                      <a:r>
                        <a:rPr lang="en-US" b="0" i="0" dirty="0">
                          <a:latin typeface="Museo Sans 300" panose="02000000000000000000" pitchFamily="2" charset="77"/>
                        </a:rPr>
                        <a:t>2</a:t>
                      </a:r>
                    </a:p>
                  </a:txBody>
                  <a:tcPr/>
                </a:tc>
                <a:tc>
                  <a:txBody>
                    <a:bodyPr/>
                    <a:lstStyle/>
                    <a:p>
                      <a:pPr algn="ctr"/>
                      <a:r>
                        <a:rPr lang="en-US" b="0" i="0" dirty="0">
                          <a:latin typeface="Museo Sans 300" panose="02000000000000000000" pitchFamily="2" charset="77"/>
                        </a:rPr>
                        <a:t>4</a:t>
                      </a:r>
                    </a:p>
                  </a:txBody>
                  <a:tcPr/>
                </a:tc>
                <a:tc>
                  <a:txBody>
                    <a:bodyPr/>
                    <a:lstStyle/>
                    <a:p>
                      <a:pPr algn="ctr"/>
                      <a:r>
                        <a:rPr lang="en-US" b="0" i="0" dirty="0">
                          <a:latin typeface="Museo Sans 300" panose="02000000000000000000" pitchFamily="2" charset="77"/>
                        </a:rPr>
                        <a:t>6</a:t>
                      </a:r>
                    </a:p>
                  </a:txBody>
                  <a:tcPr/>
                </a:tc>
                <a:extLst>
                  <a:ext uri="{0D108BD9-81ED-4DB2-BD59-A6C34878D82A}">
                    <a16:rowId xmlns:a16="http://schemas.microsoft.com/office/drawing/2014/main" val="10002"/>
                  </a:ext>
                </a:extLst>
              </a:tr>
              <a:tr h="370840">
                <a:tc>
                  <a:txBody>
                    <a:bodyPr/>
                    <a:lstStyle/>
                    <a:p>
                      <a:r>
                        <a:rPr lang="en-US" sz="1800" b="0" i="0" dirty="0">
                          <a:latin typeface="Museo Sans 300" panose="02000000000000000000" pitchFamily="2" charset="77"/>
                        </a:rPr>
                        <a:t>Diabetic </a:t>
                      </a:r>
                      <a:endParaRPr lang="en-US" b="0" i="0" dirty="0">
                        <a:latin typeface="Museo Sans 300" panose="02000000000000000000" pitchFamily="2" charset="77"/>
                      </a:endParaRPr>
                    </a:p>
                  </a:txBody>
                  <a:tcPr/>
                </a:tc>
                <a:tc>
                  <a:txBody>
                    <a:bodyPr/>
                    <a:lstStyle/>
                    <a:p>
                      <a:pPr algn="ctr"/>
                      <a:r>
                        <a:rPr lang="en-US" b="0" i="0" dirty="0">
                          <a:latin typeface="Museo Sans 300" panose="02000000000000000000" pitchFamily="2" charset="77"/>
                        </a:rPr>
                        <a:t>3</a:t>
                      </a:r>
                    </a:p>
                  </a:txBody>
                  <a:tcPr/>
                </a:tc>
                <a:tc>
                  <a:txBody>
                    <a:bodyPr/>
                    <a:lstStyle/>
                    <a:p>
                      <a:pPr algn="ctr"/>
                      <a:r>
                        <a:rPr lang="en-US" b="0" i="0" dirty="0">
                          <a:latin typeface="Museo Sans 300" panose="02000000000000000000" pitchFamily="2" charset="77"/>
                        </a:rPr>
                        <a:t>5</a:t>
                      </a:r>
                    </a:p>
                  </a:txBody>
                  <a:tcPr/>
                </a:tc>
                <a:tc>
                  <a:txBody>
                    <a:bodyPr/>
                    <a:lstStyle/>
                    <a:p>
                      <a:pPr algn="ctr"/>
                      <a:r>
                        <a:rPr lang="en-US" b="0" i="0" dirty="0">
                          <a:latin typeface="Museo Sans 300" panose="02000000000000000000" pitchFamily="2" charset="77"/>
                        </a:rPr>
                        <a:t>1</a:t>
                      </a:r>
                    </a:p>
                  </a:txBody>
                  <a:tcPr/>
                </a:tc>
                <a:extLst>
                  <a:ext uri="{0D108BD9-81ED-4DB2-BD59-A6C34878D82A}">
                    <a16:rowId xmlns:a16="http://schemas.microsoft.com/office/drawing/2014/main" val="10003"/>
                  </a:ext>
                </a:extLst>
              </a:tr>
              <a:tr h="370840">
                <a:tc>
                  <a:txBody>
                    <a:bodyPr/>
                    <a:lstStyle/>
                    <a:p>
                      <a:r>
                        <a:rPr lang="en-US" sz="1800" b="0" i="0" dirty="0">
                          <a:latin typeface="Museo Sans 300" panose="02000000000000000000" pitchFamily="2" charset="77"/>
                        </a:rPr>
                        <a:t>Race</a:t>
                      </a:r>
                      <a:endParaRPr lang="en-US" b="0" i="0" dirty="0">
                        <a:latin typeface="Museo Sans 300" panose="02000000000000000000" pitchFamily="2" charset="77"/>
                      </a:endParaRPr>
                    </a:p>
                  </a:txBody>
                  <a:tcPr/>
                </a:tc>
                <a:tc>
                  <a:txBody>
                    <a:bodyPr/>
                    <a:lstStyle/>
                    <a:p>
                      <a:pPr algn="ctr"/>
                      <a:r>
                        <a:rPr lang="en-US" b="0" i="0" dirty="0">
                          <a:latin typeface="Museo Sans 300" panose="02000000000000000000" pitchFamily="2" charset="77"/>
                        </a:rPr>
                        <a:t>4</a:t>
                      </a:r>
                    </a:p>
                  </a:txBody>
                  <a:tcPr/>
                </a:tc>
                <a:tc>
                  <a:txBody>
                    <a:bodyPr/>
                    <a:lstStyle/>
                    <a:p>
                      <a:pPr algn="ctr"/>
                      <a:r>
                        <a:rPr lang="en-US" b="0" i="0" dirty="0">
                          <a:latin typeface="Museo Sans 300" panose="02000000000000000000" pitchFamily="2" charset="77"/>
                        </a:rPr>
                        <a:t>6</a:t>
                      </a:r>
                    </a:p>
                  </a:txBody>
                  <a:tcPr/>
                </a:tc>
                <a:tc>
                  <a:txBody>
                    <a:bodyPr/>
                    <a:lstStyle/>
                    <a:p>
                      <a:pPr algn="ctr"/>
                      <a:r>
                        <a:rPr lang="en-US" b="0" i="0" dirty="0">
                          <a:latin typeface="Museo Sans 300" panose="02000000000000000000" pitchFamily="2" charset="77"/>
                        </a:rPr>
                        <a:t>4</a:t>
                      </a:r>
                    </a:p>
                  </a:txBody>
                  <a:tcPr/>
                </a:tc>
                <a:extLst>
                  <a:ext uri="{0D108BD9-81ED-4DB2-BD59-A6C34878D82A}">
                    <a16:rowId xmlns:a16="http://schemas.microsoft.com/office/drawing/2014/main" val="10004"/>
                  </a:ext>
                </a:extLst>
              </a:tr>
              <a:tr h="370840">
                <a:tc>
                  <a:txBody>
                    <a:bodyPr/>
                    <a:lstStyle/>
                    <a:p>
                      <a:r>
                        <a:rPr lang="en-US" sz="1800" b="0" i="0" dirty="0">
                          <a:latin typeface="Museo Sans 300" panose="02000000000000000000" pitchFamily="2" charset="77"/>
                        </a:rPr>
                        <a:t>Smoker</a:t>
                      </a:r>
                      <a:endParaRPr lang="en-US" b="0" i="0" dirty="0">
                        <a:latin typeface="Museo Sans 300" panose="02000000000000000000" pitchFamily="2" charset="77"/>
                      </a:endParaRPr>
                    </a:p>
                  </a:txBody>
                  <a:tcPr/>
                </a:tc>
                <a:tc>
                  <a:txBody>
                    <a:bodyPr/>
                    <a:lstStyle/>
                    <a:p>
                      <a:pPr algn="ctr"/>
                      <a:r>
                        <a:rPr lang="en-US" b="0" i="0" dirty="0">
                          <a:latin typeface="Museo Sans 300" panose="02000000000000000000" pitchFamily="2" charset="77"/>
                        </a:rPr>
                        <a:t>5</a:t>
                      </a:r>
                    </a:p>
                  </a:txBody>
                  <a:tcPr/>
                </a:tc>
                <a:tc>
                  <a:txBody>
                    <a:bodyPr/>
                    <a:lstStyle/>
                    <a:p>
                      <a:pPr algn="ctr"/>
                      <a:r>
                        <a:rPr lang="en-US" b="0" i="0" dirty="0">
                          <a:latin typeface="Museo Sans 300" panose="02000000000000000000" pitchFamily="2" charset="77"/>
                        </a:rPr>
                        <a:t>2</a:t>
                      </a:r>
                    </a:p>
                  </a:txBody>
                  <a:tcPr/>
                </a:tc>
                <a:tc>
                  <a:txBody>
                    <a:bodyPr/>
                    <a:lstStyle/>
                    <a:p>
                      <a:pPr algn="ctr"/>
                      <a:r>
                        <a:rPr lang="en-US" b="0" i="0" dirty="0">
                          <a:latin typeface="Museo Sans 300" panose="02000000000000000000" pitchFamily="2" charset="77"/>
                        </a:rPr>
                        <a:t>3</a:t>
                      </a:r>
                    </a:p>
                  </a:txBody>
                  <a:tcPr/>
                </a:tc>
                <a:extLst>
                  <a:ext uri="{0D108BD9-81ED-4DB2-BD59-A6C34878D82A}">
                    <a16:rowId xmlns:a16="http://schemas.microsoft.com/office/drawing/2014/main" val="10005"/>
                  </a:ext>
                </a:extLst>
              </a:tr>
              <a:tr h="370840">
                <a:tc>
                  <a:txBody>
                    <a:bodyPr/>
                    <a:lstStyle/>
                    <a:p>
                      <a:r>
                        <a:rPr lang="en-US" b="0" i="0" dirty="0">
                          <a:latin typeface="Museo Sans 300" panose="02000000000000000000" pitchFamily="2" charset="77"/>
                        </a:rPr>
                        <a:t>Alcoholic</a:t>
                      </a:r>
                    </a:p>
                  </a:txBody>
                  <a:tcPr/>
                </a:tc>
                <a:tc>
                  <a:txBody>
                    <a:bodyPr/>
                    <a:lstStyle/>
                    <a:p>
                      <a:pPr algn="ctr"/>
                      <a:r>
                        <a:rPr lang="en-US" b="0" i="0" dirty="0">
                          <a:latin typeface="Museo Sans 300" panose="02000000000000000000" pitchFamily="2" charset="77"/>
                        </a:rPr>
                        <a:t>6</a:t>
                      </a:r>
                    </a:p>
                  </a:txBody>
                  <a:tcPr/>
                </a:tc>
                <a:tc>
                  <a:txBody>
                    <a:bodyPr/>
                    <a:lstStyle/>
                    <a:p>
                      <a:pPr algn="ctr"/>
                      <a:r>
                        <a:rPr lang="en-US" b="0" i="0" dirty="0">
                          <a:latin typeface="Museo Sans 300" panose="02000000000000000000" pitchFamily="2" charset="77"/>
                        </a:rPr>
                        <a:t>3</a:t>
                      </a:r>
                    </a:p>
                  </a:txBody>
                  <a:tcPr/>
                </a:tc>
                <a:tc>
                  <a:txBody>
                    <a:bodyPr/>
                    <a:lstStyle/>
                    <a:p>
                      <a:pPr algn="ctr"/>
                      <a:r>
                        <a:rPr lang="en-US" b="0" i="0" dirty="0">
                          <a:latin typeface="Museo Sans 300" panose="02000000000000000000" pitchFamily="2" charset="77"/>
                        </a:rPr>
                        <a:t>2</a:t>
                      </a:r>
                    </a:p>
                  </a:txBody>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13411D4F-C545-A547-994D-080B06E4C773}"/>
              </a:ext>
            </a:extLst>
          </p:cNvPr>
          <p:cNvSpPr txBox="1"/>
          <p:nvPr/>
        </p:nvSpPr>
        <p:spPr>
          <a:xfrm>
            <a:off x="6994129" y="4563482"/>
            <a:ext cx="4426212" cy="338554"/>
          </a:xfrm>
          <a:prstGeom prst="rect">
            <a:avLst/>
          </a:prstGeom>
          <a:noFill/>
        </p:spPr>
        <p:txBody>
          <a:bodyPr wrap="none" rtlCol="0">
            <a:spAutoFit/>
          </a:bodyPr>
          <a:lstStyle/>
          <a:p>
            <a:pPr algn="ctr"/>
            <a:r>
              <a:rPr lang="en-US" sz="1600" dirty="0">
                <a:latin typeface="Museo Sans 100" panose="02000000000000000000" pitchFamily="2" charset="77"/>
              </a:rPr>
              <a:t>Variables for Length of Stay Prediction Ranked</a:t>
            </a:r>
          </a:p>
        </p:txBody>
      </p:sp>
      <p:pic>
        <p:nvPicPr>
          <p:cNvPr id="9" name="Picture 8">
            <a:extLst>
              <a:ext uri="{FF2B5EF4-FFF2-40B4-BE49-F238E27FC236}">
                <a16:creationId xmlns:a16="http://schemas.microsoft.com/office/drawing/2014/main" id="{359B9E14-349C-9742-9D16-6EBEFBD12EA5}"/>
              </a:ext>
            </a:extLst>
          </p:cNvPr>
          <p:cNvPicPr>
            <a:picLocks noChangeAspect="1"/>
          </p:cNvPicPr>
          <p:nvPr/>
        </p:nvPicPr>
        <p:blipFill>
          <a:blip r:embed="rId3"/>
          <a:stretch>
            <a:fillRect/>
          </a:stretch>
        </p:blipFill>
        <p:spPr>
          <a:xfrm>
            <a:off x="107592" y="72523"/>
            <a:ext cx="952500" cy="952500"/>
          </a:xfrm>
          <a:prstGeom prst="rect">
            <a:avLst/>
          </a:prstGeom>
        </p:spPr>
      </p:pic>
      <p:pic>
        <p:nvPicPr>
          <p:cNvPr id="10" name="Picture 9">
            <a:extLst>
              <a:ext uri="{FF2B5EF4-FFF2-40B4-BE49-F238E27FC236}">
                <a16:creationId xmlns:a16="http://schemas.microsoft.com/office/drawing/2014/main" id="{170048C5-48A0-9441-95C8-A1443701F0F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22835" y="4932501"/>
            <a:ext cx="2184400" cy="952500"/>
          </a:xfrm>
          <a:prstGeom prst="rect">
            <a:avLst/>
          </a:prstGeom>
        </p:spPr>
      </p:pic>
      <p:sp>
        <p:nvSpPr>
          <p:cNvPr id="3" name="Rectangle 2">
            <a:extLst>
              <a:ext uri="{FF2B5EF4-FFF2-40B4-BE49-F238E27FC236}">
                <a16:creationId xmlns:a16="http://schemas.microsoft.com/office/drawing/2014/main" id="{7317A0ED-DB32-0242-B7F8-B404E44706BF}"/>
              </a:ext>
            </a:extLst>
          </p:cNvPr>
          <p:cNvSpPr/>
          <p:nvPr/>
        </p:nvSpPr>
        <p:spPr>
          <a:xfrm>
            <a:off x="6994129" y="5885001"/>
            <a:ext cx="2445798" cy="338554"/>
          </a:xfrm>
          <a:prstGeom prst="rect">
            <a:avLst/>
          </a:prstGeom>
        </p:spPr>
        <p:txBody>
          <a:bodyPr wrap="none">
            <a:spAutoFit/>
          </a:bodyPr>
          <a:lstStyle/>
          <a:p>
            <a:r>
              <a:rPr lang="en-US" sz="1600" dirty="0">
                <a:latin typeface="Museo Sans 300" panose="02000000000000000000" pitchFamily="2" charset="77"/>
              </a:rPr>
              <a:t>Kendall’s W: </a:t>
            </a:r>
            <a:r>
              <a:rPr lang="en-US" sz="1600" dirty="0">
                <a:latin typeface="Museo Sans 100" panose="02000000000000000000" pitchFamily="2" charset="77"/>
              </a:rPr>
              <a:t>[Kendall 1939]</a:t>
            </a:r>
          </a:p>
        </p:txBody>
      </p:sp>
      <p:sp>
        <p:nvSpPr>
          <p:cNvPr id="11" name="Rectangle 10">
            <a:extLst>
              <a:ext uri="{FF2B5EF4-FFF2-40B4-BE49-F238E27FC236}">
                <a16:creationId xmlns:a16="http://schemas.microsoft.com/office/drawing/2014/main" id="{1218968F-FD13-FF45-9244-45C6EE0B077C}"/>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230168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A5B00FB-C51D-2047-A1AB-3465CB72FC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281" y="5373008"/>
            <a:ext cx="10299192" cy="1436904"/>
          </a:xfrm>
          <a:prstGeom prst="rect">
            <a:avLst/>
          </a:prstGeom>
        </p:spPr>
      </p:pic>
      <p:sp>
        <p:nvSpPr>
          <p:cNvPr id="12" name="Rectangle 11">
            <a:extLst>
              <a:ext uri="{FF2B5EF4-FFF2-40B4-BE49-F238E27FC236}">
                <a16:creationId xmlns:a16="http://schemas.microsoft.com/office/drawing/2014/main" id="{2D4422A9-C040-AE49-9FE9-7A5E43297444}"/>
              </a:ext>
            </a:extLst>
          </p:cNvPr>
          <p:cNvSpPr/>
          <p:nvPr/>
        </p:nvSpPr>
        <p:spPr>
          <a:xfrm>
            <a:off x="0" y="0"/>
            <a:ext cx="12192000" cy="1481070"/>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9655C-D44A-EF42-A029-C50F28178EEB}"/>
              </a:ext>
            </a:extLst>
          </p:cNvPr>
          <p:cNvSpPr>
            <a:spLocks noGrp="1"/>
          </p:cNvSpPr>
          <p:nvPr>
            <p:ph type="title"/>
          </p:nvPr>
        </p:nvSpPr>
        <p:spPr>
          <a:xfrm>
            <a:off x="1016895" y="274362"/>
            <a:ext cx="10515600" cy="683111"/>
          </a:xfrm>
        </p:spPr>
        <p:txBody>
          <a:bodyPr anchor="ctr">
            <a:normAutofit fontScale="90000"/>
          </a:bodyPr>
          <a:lstStyle/>
          <a:p>
            <a:pPr>
              <a:lnSpc>
                <a:spcPct val="100000"/>
              </a:lnSpc>
            </a:pPr>
            <a:r>
              <a:rPr lang="en-US" sz="4000" dirty="0"/>
              <a:t>Pillar 4: Parsimony</a:t>
            </a:r>
            <a:r>
              <a:rPr lang="en-US" sz="4000" b="0" dirty="0">
                <a:latin typeface="Museo Sans 100" panose="02000000000000000000" pitchFamily="2" charset="77"/>
              </a:rPr>
              <a:t>| Admission Disposition</a:t>
            </a:r>
          </a:p>
        </p:txBody>
      </p:sp>
      <p:sp>
        <p:nvSpPr>
          <p:cNvPr id="3" name="Text Placeholder 2">
            <a:extLst>
              <a:ext uri="{FF2B5EF4-FFF2-40B4-BE49-F238E27FC236}">
                <a16:creationId xmlns:a16="http://schemas.microsoft.com/office/drawing/2014/main" id="{1D50999E-CABD-754B-906C-6BC274E1B897}"/>
              </a:ext>
            </a:extLst>
          </p:cNvPr>
          <p:cNvSpPr>
            <a:spLocks noGrp="1"/>
          </p:cNvSpPr>
          <p:nvPr>
            <p:ph sz="quarter" idx="11"/>
          </p:nvPr>
        </p:nvSpPr>
        <p:spPr>
          <a:xfrm>
            <a:off x="839788" y="1765427"/>
            <a:ext cx="5919827" cy="4467097"/>
          </a:xfrm>
        </p:spPr>
        <p:txBody>
          <a:bodyPr anchor="t">
            <a:normAutofit/>
          </a:bodyPr>
          <a:lstStyle/>
          <a:p>
            <a:pPr marL="0" indent="0">
              <a:lnSpc>
                <a:spcPct val="100000"/>
              </a:lnSpc>
              <a:buFont typeface="Arial" panose="020B0604020202020204" pitchFamily="34" charset="0"/>
              <a:buNone/>
            </a:pPr>
            <a:r>
              <a:rPr lang="en-US" sz="2400" dirty="0"/>
              <a:t>Parsimony</a:t>
            </a:r>
            <a:r>
              <a:rPr lang="en-US" dirty="0"/>
              <a:t> </a:t>
            </a:r>
          </a:p>
          <a:p>
            <a:pPr marL="0" indent="0">
              <a:lnSpc>
                <a:spcPct val="100000"/>
              </a:lnSpc>
              <a:buNone/>
            </a:pPr>
            <a:r>
              <a:rPr lang="en-US" sz="2000" dirty="0"/>
              <a:t>The explanation should be as simple as possible</a:t>
            </a:r>
          </a:p>
          <a:p>
            <a:pPr marL="0" indent="0">
              <a:lnSpc>
                <a:spcPct val="100000"/>
              </a:lnSpc>
              <a:buNone/>
            </a:pPr>
            <a:r>
              <a:rPr lang="en-US" sz="1600" dirty="0"/>
              <a:t>Applies to both the complexity of the explanation and the number of features provided to explain</a:t>
            </a:r>
          </a:p>
          <a:p>
            <a:pPr marL="0" indent="0">
              <a:lnSpc>
                <a:spcPct val="100000"/>
              </a:lnSpc>
              <a:buNone/>
            </a:pPr>
            <a:endParaRPr lang="en-US" sz="2400" dirty="0"/>
          </a:p>
          <a:p>
            <a:pPr marL="0" indent="0">
              <a:lnSpc>
                <a:spcPct val="100000"/>
              </a:lnSpc>
              <a:buNone/>
            </a:pPr>
            <a:r>
              <a:rPr lang="en-US" sz="2400" dirty="0"/>
              <a:t>Admission Disposition</a:t>
            </a:r>
          </a:p>
          <a:p>
            <a:pPr marL="0" indent="0">
              <a:lnSpc>
                <a:spcPct val="100000"/>
              </a:lnSpc>
              <a:buNone/>
            </a:pPr>
            <a:r>
              <a:rPr lang="en-US" sz="2000" dirty="0"/>
              <a:t>Where in the hospital the patient should go once they are admitted</a:t>
            </a:r>
          </a:p>
        </p:txBody>
      </p:sp>
      <p:sp>
        <p:nvSpPr>
          <p:cNvPr id="6" name="Rectangle 5">
            <a:extLst>
              <a:ext uri="{FF2B5EF4-FFF2-40B4-BE49-F238E27FC236}">
                <a16:creationId xmlns:a16="http://schemas.microsoft.com/office/drawing/2014/main" id="{127DA000-8050-CD41-9DD9-DF37E515E2AF}"/>
              </a:ext>
            </a:extLst>
          </p:cNvPr>
          <p:cNvSpPr/>
          <p:nvPr/>
        </p:nvSpPr>
        <p:spPr>
          <a:xfrm>
            <a:off x="2118096" y="6972077"/>
            <a:ext cx="4963281" cy="2274868"/>
          </a:xfrm>
          <a:prstGeom prst="rect">
            <a:avLst/>
          </a:prstGeom>
          <a:solidFill>
            <a:srgbClr val="E8E6E7"/>
          </a:solidFill>
          <a:ln>
            <a:solidFill>
              <a:srgbClr val="E8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atin typeface="Museo Sans 100" panose="02000000000000000000" pitchFamily="2" charset="77"/>
            </a:endParaRPr>
          </a:p>
        </p:txBody>
      </p:sp>
      <p:pic>
        <p:nvPicPr>
          <p:cNvPr id="8" name="Picture 7">
            <a:extLst>
              <a:ext uri="{FF2B5EF4-FFF2-40B4-BE49-F238E27FC236}">
                <a16:creationId xmlns:a16="http://schemas.microsoft.com/office/drawing/2014/main" id="{C27CF5C6-5872-8742-AE13-E9E5BF9EF29A}"/>
              </a:ext>
            </a:extLst>
          </p:cNvPr>
          <p:cNvPicPr>
            <a:picLocks noChangeAspect="1"/>
          </p:cNvPicPr>
          <p:nvPr/>
        </p:nvPicPr>
        <p:blipFill>
          <a:blip r:embed="rId4"/>
          <a:stretch>
            <a:fillRect/>
          </a:stretch>
        </p:blipFill>
        <p:spPr>
          <a:xfrm>
            <a:off x="64395" y="103562"/>
            <a:ext cx="952500" cy="952500"/>
          </a:xfrm>
          <a:prstGeom prst="rect">
            <a:avLst/>
          </a:prstGeom>
        </p:spPr>
      </p:pic>
      <p:pic>
        <p:nvPicPr>
          <p:cNvPr id="9" name="Picture 8">
            <a:extLst>
              <a:ext uri="{FF2B5EF4-FFF2-40B4-BE49-F238E27FC236}">
                <a16:creationId xmlns:a16="http://schemas.microsoft.com/office/drawing/2014/main" id="{9616A03D-6DA3-674C-A49A-35B97F3084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pic>
        <p:nvPicPr>
          <p:cNvPr id="10" name="Picture 9">
            <a:extLst>
              <a:ext uri="{FF2B5EF4-FFF2-40B4-BE49-F238E27FC236}">
                <a16:creationId xmlns:a16="http://schemas.microsoft.com/office/drawing/2014/main" id="{CB8B75FB-3D97-9F46-BE7C-594B2AC9DB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72198" y="1562152"/>
            <a:ext cx="2153674" cy="3729773"/>
          </a:xfrm>
          <a:prstGeom prst="rect">
            <a:avLst/>
          </a:prstGeom>
        </p:spPr>
      </p:pic>
      <p:sp>
        <p:nvSpPr>
          <p:cNvPr id="11" name="Rectangle 10">
            <a:extLst>
              <a:ext uri="{FF2B5EF4-FFF2-40B4-BE49-F238E27FC236}">
                <a16:creationId xmlns:a16="http://schemas.microsoft.com/office/drawing/2014/main" id="{A0E908F1-1343-8540-A36E-4EFC5C1C33DE}"/>
              </a:ext>
            </a:extLst>
          </p:cNvPr>
          <p:cNvSpPr/>
          <p:nvPr/>
        </p:nvSpPr>
        <p:spPr>
          <a:xfrm>
            <a:off x="6731876" y="5927834"/>
            <a:ext cx="378372" cy="630621"/>
          </a:xfrm>
          <a:prstGeom prst="rect">
            <a:avLst/>
          </a:prstGeom>
          <a:noFill/>
          <a:ln w="38100">
            <a:solidFill>
              <a:srgbClr val="0B37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C42FBF-D1CC-9547-9BCA-2B8D01B16849}"/>
              </a:ext>
            </a:extLst>
          </p:cNvPr>
          <p:cNvSpPr txBox="1"/>
          <p:nvPr/>
        </p:nvSpPr>
        <p:spPr>
          <a:xfrm>
            <a:off x="8907516" y="3395506"/>
            <a:ext cx="1008993" cy="246221"/>
          </a:xfrm>
          <a:prstGeom prst="rect">
            <a:avLst/>
          </a:prstGeom>
          <a:solidFill>
            <a:srgbClr val="F6F9FB"/>
          </a:solidFill>
        </p:spPr>
        <p:txBody>
          <a:bodyPr wrap="square" rtlCol="0">
            <a:spAutoFit/>
          </a:bodyPr>
          <a:lstStyle/>
          <a:p>
            <a:r>
              <a:rPr lang="en-US" sz="1000" dirty="0">
                <a:solidFill>
                  <a:schemeClr val="bg2">
                    <a:lumMod val="75000"/>
                  </a:schemeClr>
                </a:solidFill>
                <a:highlight>
                  <a:srgbClr val="F6F9FB"/>
                </a:highlight>
              </a:rPr>
              <a:t>Katherine Clay</a:t>
            </a:r>
          </a:p>
        </p:txBody>
      </p:sp>
      <p:sp>
        <p:nvSpPr>
          <p:cNvPr id="13" name="Rectangle 12">
            <a:extLst>
              <a:ext uri="{FF2B5EF4-FFF2-40B4-BE49-F238E27FC236}">
                <a16:creationId xmlns:a16="http://schemas.microsoft.com/office/drawing/2014/main" id="{C99FC170-B3C2-E640-BD8D-3FDB04E0E2C9}"/>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75377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A9841B-BE52-7548-81DA-CD8DEADE6FC7}"/>
              </a:ext>
            </a:extLst>
          </p:cNvPr>
          <p:cNvSpPr/>
          <p:nvPr/>
        </p:nvSpPr>
        <p:spPr>
          <a:xfrm>
            <a:off x="0" y="0"/>
            <a:ext cx="12192000" cy="1481070"/>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8E6C3-53A6-8443-9245-57DAA7548D1F}"/>
              </a:ext>
            </a:extLst>
          </p:cNvPr>
          <p:cNvSpPr>
            <a:spLocks noGrp="1"/>
          </p:cNvSpPr>
          <p:nvPr>
            <p:ph type="title"/>
          </p:nvPr>
        </p:nvSpPr>
        <p:spPr>
          <a:xfrm>
            <a:off x="1219200" y="457200"/>
            <a:ext cx="10136188" cy="683111"/>
          </a:xfrm>
        </p:spPr>
        <p:txBody>
          <a:bodyPr>
            <a:normAutofit/>
          </a:bodyPr>
          <a:lstStyle/>
          <a:p>
            <a:r>
              <a:rPr lang="en-US" sz="3600" dirty="0"/>
              <a:t>Parsimony</a:t>
            </a:r>
            <a:endParaRPr lang="en-US" sz="3600" b="0" dirty="0">
              <a:latin typeface="Museo Sans 100" panose="02000000000000000000" pitchFamily="2" charset="77"/>
            </a:endParaRPr>
          </a:p>
        </p:txBody>
      </p:sp>
      <p:pic>
        <p:nvPicPr>
          <p:cNvPr id="20" name="Picture 19">
            <a:extLst>
              <a:ext uri="{FF2B5EF4-FFF2-40B4-BE49-F238E27FC236}">
                <a16:creationId xmlns:a16="http://schemas.microsoft.com/office/drawing/2014/main" id="{757A7847-BF02-5A40-8F8C-39D36BD90C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11" name="Content Placeholder 2">
            <a:extLst>
              <a:ext uri="{FF2B5EF4-FFF2-40B4-BE49-F238E27FC236}">
                <a16:creationId xmlns:a16="http://schemas.microsoft.com/office/drawing/2014/main" id="{B82254C0-96B3-DB44-B292-4669025AA45B}"/>
              </a:ext>
            </a:extLst>
          </p:cNvPr>
          <p:cNvSpPr txBox="1">
            <a:spLocks/>
          </p:cNvSpPr>
          <p:nvPr/>
        </p:nvSpPr>
        <p:spPr>
          <a:xfrm>
            <a:off x="839788" y="1700753"/>
            <a:ext cx="6564311" cy="456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MDL (Minimum Description Length) and Occam’s Razor</a:t>
            </a:r>
          </a:p>
          <a:p>
            <a:pPr>
              <a:lnSpc>
                <a:spcPct val="100000"/>
              </a:lnSpc>
            </a:pPr>
            <a:r>
              <a:rPr lang="en-US" sz="2000" b="1" dirty="0"/>
              <a:t>Occam’s Razor: </a:t>
            </a:r>
            <a:r>
              <a:rPr lang="en-US" sz="2000" dirty="0"/>
              <a:t>To derive a unifying diagnosis that can explain all of a patient’s symptoms</a:t>
            </a:r>
          </a:p>
          <a:p>
            <a:pPr>
              <a:lnSpc>
                <a:spcPct val="100000"/>
              </a:lnSpc>
            </a:pPr>
            <a:r>
              <a:rPr lang="en-US" sz="2000" b="1" dirty="0"/>
              <a:t>Hickam’s Dictum: </a:t>
            </a:r>
            <a:r>
              <a:rPr lang="en-US" sz="2000" dirty="0"/>
              <a:t>A man can have as many diseases as he damn well pleases</a:t>
            </a:r>
          </a:p>
          <a:p>
            <a:r>
              <a:rPr lang="en-US" sz="2000" dirty="0"/>
              <a:t>Occam’s Razor in Machine Learning [</a:t>
            </a:r>
            <a:r>
              <a:rPr lang="en-US" sz="2000" dirty="0" err="1"/>
              <a:t>Domingos</a:t>
            </a:r>
            <a:r>
              <a:rPr lang="en-US" sz="2000" dirty="0"/>
              <a:t> 1999]</a:t>
            </a:r>
          </a:p>
          <a:p>
            <a:pPr lvl="1"/>
            <a:r>
              <a:rPr lang="en-US" sz="1800" dirty="0"/>
              <a:t>Occam’s First Razor</a:t>
            </a:r>
          </a:p>
          <a:p>
            <a:pPr lvl="1"/>
            <a:r>
              <a:rPr lang="en-US" sz="1800" dirty="0"/>
              <a:t>Occam’s Second Razor </a:t>
            </a:r>
          </a:p>
          <a:p>
            <a:r>
              <a:rPr lang="en-US" sz="2000" dirty="0"/>
              <a:t>The simplest explanation is not always the best explanation</a:t>
            </a:r>
          </a:p>
        </p:txBody>
      </p:sp>
      <p:pic>
        <p:nvPicPr>
          <p:cNvPr id="8" name="Picture 7">
            <a:extLst>
              <a:ext uri="{FF2B5EF4-FFF2-40B4-BE49-F238E27FC236}">
                <a16:creationId xmlns:a16="http://schemas.microsoft.com/office/drawing/2014/main" id="{457A153D-7F4D-4B42-9FBD-BE01887FF84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67044" y="1700753"/>
            <a:ext cx="2794000" cy="3721100"/>
          </a:xfrm>
          <a:prstGeom prst="rect">
            <a:avLst/>
          </a:prstGeom>
        </p:spPr>
      </p:pic>
      <p:pic>
        <p:nvPicPr>
          <p:cNvPr id="9" name="Picture 8">
            <a:extLst>
              <a:ext uri="{FF2B5EF4-FFF2-40B4-BE49-F238E27FC236}">
                <a16:creationId xmlns:a16="http://schemas.microsoft.com/office/drawing/2014/main" id="{6591BBA7-124B-944C-B1E4-096FBD4E87BF}"/>
              </a:ext>
            </a:extLst>
          </p:cNvPr>
          <p:cNvPicPr>
            <a:picLocks noChangeAspect="1"/>
          </p:cNvPicPr>
          <p:nvPr/>
        </p:nvPicPr>
        <p:blipFill>
          <a:blip r:embed="rId5"/>
          <a:stretch>
            <a:fillRect/>
          </a:stretch>
        </p:blipFill>
        <p:spPr>
          <a:xfrm>
            <a:off x="64395" y="103562"/>
            <a:ext cx="952500" cy="952500"/>
          </a:xfrm>
          <a:prstGeom prst="rect">
            <a:avLst/>
          </a:prstGeom>
        </p:spPr>
      </p:pic>
      <p:sp>
        <p:nvSpPr>
          <p:cNvPr id="10" name="Rectangle 9">
            <a:extLst>
              <a:ext uri="{FF2B5EF4-FFF2-40B4-BE49-F238E27FC236}">
                <a16:creationId xmlns:a16="http://schemas.microsoft.com/office/drawing/2014/main" id="{B2424B9A-1FCA-7940-9923-26717FDF2D14}"/>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95233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3C31148-4756-984E-A57A-73164291C30B}"/>
              </a:ext>
            </a:extLst>
          </p:cNvPr>
          <p:cNvPicPr>
            <a:picLocks noChangeAspect="1"/>
          </p:cNvPicPr>
          <p:nvPr/>
        </p:nvPicPr>
        <p:blipFill>
          <a:blip r:embed="rId2"/>
          <a:stretch>
            <a:fillRect/>
          </a:stretch>
        </p:blipFill>
        <p:spPr>
          <a:xfrm>
            <a:off x="2857500" y="488950"/>
            <a:ext cx="6477000" cy="5880100"/>
          </a:xfrm>
          <a:prstGeom prst="rect">
            <a:avLst/>
          </a:prstGeom>
        </p:spPr>
      </p:pic>
      <p:sp>
        <p:nvSpPr>
          <p:cNvPr id="17" name="Oval Callout 16">
            <a:extLst>
              <a:ext uri="{FF2B5EF4-FFF2-40B4-BE49-F238E27FC236}">
                <a16:creationId xmlns:a16="http://schemas.microsoft.com/office/drawing/2014/main" id="{FE0A3F51-531E-6C4D-91B8-962C177B4DDF}"/>
              </a:ext>
            </a:extLst>
          </p:cNvPr>
          <p:cNvSpPr/>
          <p:nvPr/>
        </p:nvSpPr>
        <p:spPr>
          <a:xfrm>
            <a:off x="6099920" y="1000540"/>
            <a:ext cx="2983537" cy="1848678"/>
          </a:xfrm>
          <a:prstGeom prst="wedgeEllipseCallout">
            <a:avLst>
              <a:gd name="adj1" fmla="val 8157"/>
              <a:gd name="adj2" fmla="val 6540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Well, the computer assures me that you are fine and it has given me 100 reasons for it.</a:t>
            </a:r>
          </a:p>
        </p:txBody>
      </p:sp>
      <p:sp>
        <p:nvSpPr>
          <p:cNvPr id="18" name="Oval Callout 17">
            <a:extLst>
              <a:ext uri="{FF2B5EF4-FFF2-40B4-BE49-F238E27FC236}">
                <a16:creationId xmlns:a16="http://schemas.microsoft.com/office/drawing/2014/main" id="{31475848-F45D-6F44-A122-E0652622E0D8}"/>
              </a:ext>
            </a:extLst>
          </p:cNvPr>
          <p:cNvSpPr/>
          <p:nvPr/>
        </p:nvSpPr>
        <p:spPr>
          <a:xfrm>
            <a:off x="3867828" y="715618"/>
            <a:ext cx="2559477" cy="1824017"/>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Doctor, are you sure that I am ok now? My head still hurts. </a:t>
            </a:r>
          </a:p>
        </p:txBody>
      </p:sp>
      <p:sp>
        <p:nvSpPr>
          <p:cNvPr id="6" name="Rectangle 5">
            <a:extLst>
              <a:ext uri="{FF2B5EF4-FFF2-40B4-BE49-F238E27FC236}">
                <a16:creationId xmlns:a16="http://schemas.microsoft.com/office/drawing/2014/main" id="{64E39290-EB0C-F448-9C65-EB13D07736B9}"/>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83817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4C6897-990D-3E4D-9B59-E73FB407B1AF}"/>
              </a:ext>
            </a:extLst>
          </p:cNvPr>
          <p:cNvSpPr/>
          <p:nvPr/>
        </p:nvSpPr>
        <p:spPr>
          <a:xfrm>
            <a:off x="1588" y="12777"/>
            <a:ext cx="12192000" cy="1481070"/>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8E6C3-53A6-8443-9245-57DAA7548D1F}"/>
              </a:ext>
            </a:extLst>
          </p:cNvPr>
          <p:cNvSpPr>
            <a:spLocks noGrp="1"/>
          </p:cNvSpPr>
          <p:nvPr>
            <p:ph type="title"/>
          </p:nvPr>
        </p:nvSpPr>
        <p:spPr>
          <a:xfrm>
            <a:off x="947939" y="286529"/>
            <a:ext cx="10515600" cy="683111"/>
          </a:xfrm>
        </p:spPr>
        <p:txBody>
          <a:bodyPr>
            <a:normAutofit/>
          </a:bodyPr>
          <a:lstStyle/>
          <a:p>
            <a:r>
              <a:rPr lang="en-US" sz="3600" dirty="0"/>
              <a:t> Pillar 5: Generalizability </a:t>
            </a:r>
            <a:r>
              <a:rPr lang="en-US" sz="3600" b="0" dirty="0">
                <a:latin typeface="Museo Sans 100" panose="02000000000000000000" pitchFamily="2" charset="77"/>
              </a:rPr>
              <a:t>| Length of Stay Prediction</a:t>
            </a:r>
          </a:p>
        </p:txBody>
      </p:sp>
      <p:pic>
        <p:nvPicPr>
          <p:cNvPr id="9" name="Picture 8">
            <a:extLst>
              <a:ext uri="{FF2B5EF4-FFF2-40B4-BE49-F238E27FC236}">
                <a16:creationId xmlns:a16="http://schemas.microsoft.com/office/drawing/2014/main" id="{4A158888-47F0-DD49-8FDA-879F51D6FB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pic>
        <p:nvPicPr>
          <p:cNvPr id="6" name="Picture 5">
            <a:extLst>
              <a:ext uri="{FF2B5EF4-FFF2-40B4-BE49-F238E27FC236}">
                <a16:creationId xmlns:a16="http://schemas.microsoft.com/office/drawing/2014/main" id="{8D639904-EB1B-8140-89C7-48E847F2934D}"/>
              </a:ext>
            </a:extLst>
          </p:cNvPr>
          <p:cNvPicPr>
            <a:picLocks noChangeAspect="1"/>
          </p:cNvPicPr>
          <p:nvPr/>
        </p:nvPicPr>
        <p:blipFill>
          <a:blip r:embed="rId3"/>
          <a:stretch>
            <a:fillRect/>
          </a:stretch>
        </p:blipFill>
        <p:spPr>
          <a:xfrm>
            <a:off x="38637" y="110541"/>
            <a:ext cx="952500" cy="952500"/>
          </a:xfrm>
          <a:prstGeom prst="rect">
            <a:avLst/>
          </a:prstGeom>
        </p:spPr>
      </p:pic>
      <p:pic>
        <p:nvPicPr>
          <p:cNvPr id="38" name="Picture 37">
            <a:extLst>
              <a:ext uri="{FF2B5EF4-FFF2-40B4-BE49-F238E27FC236}">
                <a16:creationId xmlns:a16="http://schemas.microsoft.com/office/drawing/2014/main" id="{77956075-9BA6-0240-B29C-3D6C83C867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281" y="5373008"/>
            <a:ext cx="10299192" cy="1436904"/>
          </a:xfrm>
          <a:prstGeom prst="rect">
            <a:avLst/>
          </a:prstGeom>
        </p:spPr>
      </p:pic>
      <p:pic>
        <p:nvPicPr>
          <p:cNvPr id="39" name="Picture 38">
            <a:extLst>
              <a:ext uri="{FF2B5EF4-FFF2-40B4-BE49-F238E27FC236}">
                <a16:creationId xmlns:a16="http://schemas.microsoft.com/office/drawing/2014/main" id="{A4CF4343-0F58-064F-BCE8-76708338BB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4553" y="3772808"/>
            <a:ext cx="5836920" cy="1600200"/>
          </a:xfrm>
          <a:prstGeom prst="rect">
            <a:avLst/>
          </a:prstGeom>
        </p:spPr>
      </p:pic>
      <p:sp>
        <p:nvSpPr>
          <p:cNvPr id="42" name="Content Placeholder 15">
            <a:extLst>
              <a:ext uri="{FF2B5EF4-FFF2-40B4-BE49-F238E27FC236}">
                <a16:creationId xmlns:a16="http://schemas.microsoft.com/office/drawing/2014/main" id="{47509554-D22B-DA41-8B44-AA080A000255}"/>
              </a:ext>
            </a:extLst>
          </p:cNvPr>
          <p:cNvSpPr txBox="1">
            <a:spLocks/>
          </p:cNvSpPr>
          <p:nvPr/>
        </p:nvSpPr>
        <p:spPr>
          <a:xfrm>
            <a:off x="551992" y="1768276"/>
            <a:ext cx="4149961" cy="23651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dirty="0">
                <a:latin typeface="Museo Sans 300" panose="02000000000000000000" pitchFamily="2" charset="77"/>
              </a:rPr>
              <a:t>Generalizability</a:t>
            </a:r>
          </a:p>
          <a:p>
            <a:pPr marL="0" indent="0">
              <a:lnSpc>
                <a:spcPct val="100000"/>
              </a:lnSpc>
              <a:buFont typeface="Arial" panose="020B0604020202020204" pitchFamily="34" charset="0"/>
              <a:buNone/>
            </a:pPr>
            <a:r>
              <a:rPr lang="en-US" sz="2000" dirty="0">
                <a:latin typeface="Museo Sans 300" panose="02000000000000000000" pitchFamily="2" charset="77"/>
              </a:rPr>
              <a:t>Models and explanations should be generalizable across problem whenever possible</a:t>
            </a:r>
          </a:p>
        </p:txBody>
      </p:sp>
      <p:sp>
        <p:nvSpPr>
          <p:cNvPr id="43" name="Content Placeholder 16">
            <a:extLst>
              <a:ext uri="{FF2B5EF4-FFF2-40B4-BE49-F238E27FC236}">
                <a16:creationId xmlns:a16="http://schemas.microsoft.com/office/drawing/2014/main" id="{6417CAD1-816D-0F4C-90B1-13B281C4F60E}"/>
              </a:ext>
            </a:extLst>
          </p:cNvPr>
          <p:cNvSpPr txBox="1">
            <a:spLocks/>
          </p:cNvSpPr>
          <p:nvPr/>
        </p:nvSpPr>
        <p:spPr>
          <a:xfrm>
            <a:off x="583842" y="3577584"/>
            <a:ext cx="3895815" cy="21523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dirty="0">
                <a:latin typeface="Museo Sans 300" panose="02000000000000000000" pitchFamily="2" charset="77"/>
              </a:rPr>
              <a:t>Length of Stay</a:t>
            </a:r>
          </a:p>
          <a:p>
            <a:pPr marL="0" indent="0">
              <a:lnSpc>
                <a:spcPct val="100000"/>
              </a:lnSpc>
              <a:spcBef>
                <a:spcPts val="0"/>
              </a:spcBef>
              <a:buFontTx/>
              <a:buNone/>
              <a:defRPr/>
            </a:pPr>
            <a:r>
              <a:rPr lang="en-US" sz="2000" dirty="0">
                <a:latin typeface="Museo Sans 300" panose="02000000000000000000" pitchFamily="2" charset="77"/>
              </a:rPr>
              <a:t>The time that a patient will spend at a particular healthcare facility</a:t>
            </a:r>
            <a:endParaRPr lang="en-US" dirty="0">
              <a:latin typeface="Museo Sans 300" panose="02000000000000000000" pitchFamily="2" charset="77"/>
            </a:endParaRPr>
          </a:p>
        </p:txBody>
      </p:sp>
      <p:sp>
        <p:nvSpPr>
          <p:cNvPr id="10" name="Rectangle 9">
            <a:extLst>
              <a:ext uri="{FF2B5EF4-FFF2-40B4-BE49-F238E27FC236}">
                <a16:creationId xmlns:a16="http://schemas.microsoft.com/office/drawing/2014/main" id="{AC2084AC-475B-1D43-A474-26F0C47BFAC4}"/>
              </a:ext>
            </a:extLst>
          </p:cNvPr>
          <p:cNvSpPr/>
          <p:nvPr/>
        </p:nvSpPr>
        <p:spPr>
          <a:xfrm>
            <a:off x="8367468" y="6008276"/>
            <a:ext cx="378372" cy="630621"/>
          </a:xfrm>
          <a:prstGeom prst="rect">
            <a:avLst/>
          </a:prstGeom>
          <a:noFill/>
          <a:ln w="38100">
            <a:solidFill>
              <a:srgbClr val="0B37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79C87F-2A8C-3248-B906-0D9DF9B826AD}"/>
              </a:ext>
            </a:extLst>
          </p:cNvPr>
          <p:cNvSpPr/>
          <p:nvPr/>
        </p:nvSpPr>
        <p:spPr>
          <a:xfrm>
            <a:off x="6097588" y="1717973"/>
            <a:ext cx="4189070" cy="1779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solidFill>
              </a:rPr>
              <a:t>Katherine eventually develops diabetes.  It is well controlled and she takes her medications as directed.  One afternoon, she is admitted from clinic due to highly elevated glucose levels and a urinary tract infection.  Her nurse tells her that based on her illness and other factors, her predicted length of stay is 3 days.</a:t>
            </a:r>
          </a:p>
        </p:txBody>
      </p:sp>
      <p:sp>
        <p:nvSpPr>
          <p:cNvPr id="3" name="TextBox 2">
            <a:extLst>
              <a:ext uri="{FF2B5EF4-FFF2-40B4-BE49-F238E27FC236}">
                <a16:creationId xmlns:a16="http://schemas.microsoft.com/office/drawing/2014/main" id="{271B0ADB-9F89-EE4E-A05B-A3C3ACC71619}"/>
              </a:ext>
            </a:extLst>
          </p:cNvPr>
          <p:cNvSpPr txBox="1"/>
          <p:nvPr/>
        </p:nvSpPr>
        <p:spPr>
          <a:xfrm>
            <a:off x="10488350" y="4073464"/>
            <a:ext cx="490178" cy="1162947"/>
          </a:xfrm>
          <a:prstGeom prst="rect">
            <a:avLst/>
          </a:prstGeom>
          <a:solidFill>
            <a:schemeClr val="bg1"/>
          </a:solidFill>
        </p:spPr>
        <p:txBody>
          <a:bodyPr wrap="square" rtlCol="0" anchor="t">
            <a:spAutoFit/>
          </a:bodyPr>
          <a:lstStyle/>
          <a:p>
            <a:pPr>
              <a:lnSpc>
                <a:spcPct val="130000"/>
              </a:lnSpc>
            </a:pPr>
            <a:r>
              <a:rPr lang="en-US" sz="600" dirty="0">
                <a:solidFill>
                  <a:schemeClr val="bg2">
                    <a:lumMod val="50000"/>
                  </a:schemeClr>
                </a:solidFill>
              </a:rPr>
              <a:t>Diabetes</a:t>
            </a:r>
          </a:p>
          <a:p>
            <a:pPr>
              <a:lnSpc>
                <a:spcPct val="130000"/>
              </a:lnSpc>
            </a:pPr>
            <a:r>
              <a:rPr lang="en-US" sz="600" dirty="0">
                <a:solidFill>
                  <a:schemeClr val="bg2">
                    <a:lumMod val="50000"/>
                  </a:schemeClr>
                </a:solidFill>
              </a:rPr>
              <a:t>Diabetes</a:t>
            </a:r>
          </a:p>
          <a:p>
            <a:pPr>
              <a:lnSpc>
                <a:spcPct val="130000"/>
              </a:lnSpc>
            </a:pPr>
            <a:r>
              <a:rPr lang="en-US" sz="600" dirty="0">
                <a:solidFill>
                  <a:schemeClr val="bg2">
                    <a:lumMod val="50000"/>
                  </a:schemeClr>
                </a:solidFill>
              </a:rPr>
              <a:t>Diabetes</a:t>
            </a:r>
          </a:p>
          <a:p>
            <a:pPr>
              <a:lnSpc>
                <a:spcPct val="130000"/>
              </a:lnSpc>
            </a:pPr>
            <a:r>
              <a:rPr lang="en-US" sz="600" dirty="0">
                <a:solidFill>
                  <a:schemeClr val="bg2">
                    <a:lumMod val="50000"/>
                  </a:schemeClr>
                </a:solidFill>
              </a:rPr>
              <a:t>Diabetes</a:t>
            </a:r>
          </a:p>
          <a:p>
            <a:pPr>
              <a:lnSpc>
                <a:spcPct val="130000"/>
              </a:lnSpc>
            </a:pPr>
            <a:r>
              <a:rPr lang="en-US" sz="600" dirty="0">
                <a:solidFill>
                  <a:schemeClr val="bg2">
                    <a:lumMod val="50000"/>
                  </a:schemeClr>
                </a:solidFill>
              </a:rPr>
              <a:t>Diabetes</a:t>
            </a:r>
          </a:p>
          <a:p>
            <a:pPr>
              <a:lnSpc>
                <a:spcPct val="130000"/>
              </a:lnSpc>
            </a:pPr>
            <a:r>
              <a:rPr lang="en-US" sz="600" dirty="0">
                <a:solidFill>
                  <a:schemeClr val="bg2">
                    <a:lumMod val="50000"/>
                  </a:schemeClr>
                </a:solidFill>
              </a:rPr>
              <a:t>Diabetes</a:t>
            </a:r>
          </a:p>
          <a:p>
            <a:pPr>
              <a:lnSpc>
                <a:spcPct val="130000"/>
              </a:lnSpc>
            </a:pPr>
            <a:r>
              <a:rPr lang="en-US" sz="600" dirty="0">
                <a:solidFill>
                  <a:schemeClr val="bg2">
                    <a:lumMod val="50000"/>
                  </a:schemeClr>
                </a:solidFill>
              </a:rPr>
              <a:t>Diabetes</a:t>
            </a:r>
          </a:p>
          <a:p>
            <a:pPr>
              <a:lnSpc>
                <a:spcPct val="130000"/>
              </a:lnSpc>
            </a:pPr>
            <a:r>
              <a:rPr lang="en-US" sz="600" dirty="0">
                <a:solidFill>
                  <a:schemeClr val="bg2">
                    <a:lumMod val="50000"/>
                  </a:schemeClr>
                </a:solidFill>
              </a:rPr>
              <a:t>Diabetes</a:t>
            </a:r>
          </a:p>
          <a:p>
            <a:pPr>
              <a:lnSpc>
                <a:spcPct val="130000"/>
              </a:lnSpc>
            </a:pPr>
            <a:r>
              <a:rPr lang="en-US" sz="600" dirty="0">
                <a:solidFill>
                  <a:schemeClr val="bg2">
                    <a:lumMod val="50000"/>
                  </a:schemeClr>
                </a:solidFill>
              </a:rPr>
              <a:t>Diabetes</a:t>
            </a:r>
          </a:p>
        </p:txBody>
      </p:sp>
      <p:cxnSp>
        <p:nvCxnSpPr>
          <p:cNvPr id="5" name="Straight Connector 4">
            <a:extLst>
              <a:ext uri="{FF2B5EF4-FFF2-40B4-BE49-F238E27FC236}">
                <a16:creationId xmlns:a16="http://schemas.microsoft.com/office/drawing/2014/main" id="{76283426-7849-6640-86E6-40FC0690032C}"/>
              </a:ext>
            </a:extLst>
          </p:cNvPr>
          <p:cNvCxnSpPr>
            <a:cxnSpLocks/>
          </p:cNvCxnSpPr>
          <p:nvPr/>
        </p:nvCxnSpPr>
        <p:spPr>
          <a:xfrm>
            <a:off x="10482359" y="4123174"/>
            <a:ext cx="496169" cy="0"/>
          </a:xfrm>
          <a:prstGeom prst="line">
            <a:avLst/>
          </a:prstGeom>
          <a:ln w="9525">
            <a:solidFill>
              <a:srgbClr val="76DA6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B00757-BA7D-724D-AC89-C2890BB7E3A0}"/>
              </a:ext>
            </a:extLst>
          </p:cNvPr>
          <p:cNvCxnSpPr>
            <a:cxnSpLocks/>
          </p:cNvCxnSpPr>
          <p:nvPr/>
        </p:nvCxnSpPr>
        <p:spPr>
          <a:xfrm>
            <a:off x="10484326" y="4241708"/>
            <a:ext cx="496169" cy="0"/>
          </a:xfrm>
          <a:prstGeom prst="line">
            <a:avLst/>
          </a:prstGeom>
          <a:ln w="9525">
            <a:solidFill>
              <a:srgbClr val="EFF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C5682A-2A48-6C43-B6D5-A80785AB69AD}"/>
              </a:ext>
            </a:extLst>
          </p:cNvPr>
          <p:cNvCxnSpPr>
            <a:cxnSpLocks/>
          </p:cNvCxnSpPr>
          <p:nvPr/>
        </p:nvCxnSpPr>
        <p:spPr>
          <a:xfrm>
            <a:off x="10482359" y="4365080"/>
            <a:ext cx="496169" cy="0"/>
          </a:xfrm>
          <a:prstGeom prst="line">
            <a:avLst/>
          </a:prstGeom>
          <a:ln w="9525">
            <a:solidFill>
              <a:srgbClr val="EFF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6FB1CE-7C53-C941-929B-EB76CC4E204D}"/>
              </a:ext>
            </a:extLst>
          </p:cNvPr>
          <p:cNvCxnSpPr>
            <a:cxnSpLocks/>
          </p:cNvCxnSpPr>
          <p:nvPr/>
        </p:nvCxnSpPr>
        <p:spPr>
          <a:xfrm>
            <a:off x="10482359" y="4486032"/>
            <a:ext cx="496169" cy="0"/>
          </a:xfrm>
          <a:prstGeom prst="line">
            <a:avLst/>
          </a:prstGeom>
          <a:ln w="9525">
            <a:solidFill>
              <a:srgbClr val="EFF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1D30B4-F20A-3B4B-9B6F-23E1DFCAA408}"/>
              </a:ext>
            </a:extLst>
          </p:cNvPr>
          <p:cNvCxnSpPr>
            <a:cxnSpLocks/>
          </p:cNvCxnSpPr>
          <p:nvPr/>
        </p:nvCxnSpPr>
        <p:spPr>
          <a:xfrm>
            <a:off x="10482359" y="4602147"/>
            <a:ext cx="496169" cy="0"/>
          </a:xfrm>
          <a:prstGeom prst="line">
            <a:avLst/>
          </a:prstGeom>
          <a:ln w="9525">
            <a:solidFill>
              <a:srgbClr val="EFF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0E493E-5010-C042-8391-1B3A91F88143}"/>
              </a:ext>
            </a:extLst>
          </p:cNvPr>
          <p:cNvCxnSpPr>
            <a:cxnSpLocks/>
          </p:cNvCxnSpPr>
          <p:nvPr/>
        </p:nvCxnSpPr>
        <p:spPr>
          <a:xfrm>
            <a:off x="10482359" y="4725519"/>
            <a:ext cx="496169" cy="0"/>
          </a:xfrm>
          <a:prstGeom prst="line">
            <a:avLst/>
          </a:prstGeom>
          <a:ln w="9525">
            <a:solidFill>
              <a:srgbClr val="EFF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968A069-1230-4648-9FDD-6396280C8271}"/>
              </a:ext>
            </a:extLst>
          </p:cNvPr>
          <p:cNvCxnSpPr>
            <a:cxnSpLocks/>
          </p:cNvCxnSpPr>
          <p:nvPr/>
        </p:nvCxnSpPr>
        <p:spPr>
          <a:xfrm>
            <a:off x="10482359" y="4846470"/>
            <a:ext cx="496169" cy="0"/>
          </a:xfrm>
          <a:prstGeom prst="line">
            <a:avLst/>
          </a:prstGeom>
          <a:ln w="9525">
            <a:solidFill>
              <a:srgbClr val="EFF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1F9B83-84FD-7C4B-A918-0937EF9BB032}"/>
              </a:ext>
            </a:extLst>
          </p:cNvPr>
          <p:cNvCxnSpPr>
            <a:cxnSpLocks/>
          </p:cNvCxnSpPr>
          <p:nvPr/>
        </p:nvCxnSpPr>
        <p:spPr>
          <a:xfrm>
            <a:off x="10482359" y="4967423"/>
            <a:ext cx="496169" cy="0"/>
          </a:xfrm>
          <a:prstGeom prst="line">
            <a:avLst/>
          </a:prstGeom>
          <a:ln w="9525">
            <a:solidFill>
              <a:srgbClr val="EFF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6233C4-4550-0242-8842-E4BD3ECD6FA8}"/>
              </a:ext>
            </a:extLst>
          </p:cNvPr>
          <p:cNvCxnSpPr>
            <a:cxnSpLocks/>
          </p:cNvCxnSpPr>
          <p:nvPr/>
        </p:nvCxnSpPr>
        <p:spPr>
          <a:xfrm>
            <a:off x="10482359" y="5078699"/>
            <a:ext cx="496169" cy="0"/>
          </a:xfrm>
          <a:prstGeom prst="line">
            <a:avLst/>
          </a:prstGeom>
          <a:ln w="9525">
            <a:solidFill>
              <a:srgbClr val="EFF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0A7B8F-3C37-F140-BFDA-E5FC4EB42453}"/>
              </a:ext>
            </a:extLst>
          </p:cNvPr>
          <p:cNvCxnSpPr>
            <a:cxnSpLocks/>
          </p:cNvCxnSpPr>
          <p:nvPr/>
        </p:nvCxnSpPr>
        <p:spPr>
          <a:xfrm>
            <a:off x="10482359" y="5199652"/>
            <a:ext cx="496169" cy="0"/>
          </a:xfrm>
          <a:prstGeom prst="line">
            <a:avLst/>
          </a:prstGeom>
          <a:ln w="9525">
            <a:solidFill>
              <a:srgbClr val="EFF0F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C187642-4CE3-264C-8D3E-F57569F712B4}"/>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215970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4C6897-990D-3E4D-9B59-E73FB407B1AF}"/>
              </a:ext>
            </a:extLst>
          </p:cNvPr>
          <p:cNvSpPr/>
          <p:nvPr/>
        </p:nvSpPr>
        <p:spPr>
          <a:xfrm>
            <a:off x="1588" y="12777"/>
            <a:ext cx="12192000" cy="1481070"/>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8E6C3-53A6-8443-9245-57DAA7548D1F}"/>
              </a:ext>
            </a:extLst>
          </p:cNvPr>
          <p:cNvSpPr>
            <a:spLocks noGrp="1"/>
          </p:cNvSpPr>
          <p:nvPr>
            <p:ph type="title"/>
          </p:nvPr>
        </p:nvSpPr>
        <p:spPr>
          <a:xfrm>
            <a:off x="947939" y="286529"/>
            <a:ext cx="10515600" cy="683111"/>
          </a:xfrm>
        </p:spPr>
        <p:txBody>
          <a:bodyPr>
            <a:normAutofit/>
          </a:bodyPr>
          <a:lstStyle/>
          <a:p>
            <a:r>
              <a:rPr lang="en-US" sz="3600" dirty="0"/>
              <a:t> Pillar 5: Generalizability </a:t>
            </a:r>
            <a:r>
              <a:rPr lang="en-US" sz="3600" b="0" dirty="0">
                <a:latin typeface="Museo Sans 100" panose="02000000000000000000" pitchFamily="2" charset="77"/>
              </a:rPr>
              <a:t>| Length of Stay Prediction</a:t>
            </a:r>
          </a:p>
        </p:txBody>
      </p:sp>
      <p:pic>
        <p:nvPicPr>
          <p:cNvPr id="9" name="Picture 8">
            <a:extLst>
              <a:ext uri="{FF2B5EF4-FFF2-40B4-BE49-F238E27FC236}">
                <a16:creationId xmlns:a16="http://schemas.microsoft.com/office/drawing/2014/main" id="{4A158888-47F0-DD49-8FDA-879F51D6FB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pic>
        <p:nvPicPr>
          <p:cNvPr id="6" name="Picture 5">
            <a:extLst>
              <a:ext uri="{FF2B5EF4-FFF2-40B4-BE49-F238E27FC236}">
                <a16:creationId xmlns:a16="http://schemas.microsoft.com/office/drawing/2014/main" id="{8D639904-EB1B-8140-89C7-48E847F2934D}"/>
              </a:ext>
            </a:extLst>
          </p:cNvPr>
          <p:cNvPicPr>
            <a:picLocks noChangeAspect="1"/>
          </p:cNvPicPr>
          <p:nvPr/>
        </p:nvPicPr>
        <p:blipFill>
          <a:blip r:embed="rId3"/>
          <a:stretch>
            <a:fillRect/>
          </a:stretch>
        </p:blipFill>
        <p:spPr>
          <a:xfrm>
            <a:off x="38637" y="110541"/>
            <a:ext cx="952500" cy="952500"/>
          </a:xfrm>
          <a:prstGeom prst="rect">
            <a:avLst/>
          </a:prstGeom>
        </p:spPr>
      </p:pic>
      <p:sp>
        <p:nvSpPr>
          <p:cNvPr id="42" name="Content Placeholder 15">
            <a:extLst>
              <a:ext uri="{FF2B5EF4-FFF2-40B4-BE49-F238E27FC236}">
                <a16:creationId xmlns:a16="http://schemas.microsoft.com/office/drawing/2014/main" id="{47509554-D22B-DA41-8B44-AA080A000255}"/>
              </a:ext>
            </a:extLst>
          </p:cNvPr>
          <p:cNvSpPr txBox="1">
            <a:spLocks/>
          </p:cNvSpPr>
          <p:nvPr/>
        </p:nvSpPr>
        <p:spPr>
          <a:xfrm>
            <a:off x="551992" y="1768276"/>
            <a:ext cx="5086808" cy="47976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dirty="0">
                <a:latin typeface="Museo Sans 300" panose="02000000000000000000" pitchFamily="2" charset="77"/>
              </a:rPr>
              <a:t>Model Generalizability</a:t>
            </a:r>
          </a:p>
          <a:p>
            <a:r>
              <a:rPr lang="en-US" sz="2400" i="1" dirty="0"/>
              <a:t>Local Models: </a:t>
            </a:r>
            <a:r>
              <a:rPr lang="en-US" sz="2400" dirty="0"/>
              <a:t>Models that give explanations at the level of an instance e.g., LIME, Shapley Values etc.</a:t>
            </a:r>
          </a:p>
          <a:p>
            <a:r>
              <a:rPr lang="en-US" sz="2400" i="1" dirty="0"/>
              <a:t>Cohort Level Models: </a:t>
            </a:r>
            <a:r>
              <a:rPr lang="en-US" sz="2400" dirty="0"/>
              <a:t>A type of global models where the explanations are generated at the level of cohort</a:t>
            </a:r>
            <a:endParaRPr lang="en-US" sz="2400" b="1" dirty="0"/>
          </a:p>
          <a:p>
            <a:r>
              <a:rPr lang="en-US" sz="2400" i="1" dirty="0"/>
              <a:t>Global Models: </a:t>
            </a:r>
            <a:r>
              <a:rPr lang="en-US" sz="2400" dirty="0"/>
              <a:t>Models that give explanations e.g., Decision Trees, Rule Based Models etc.</a:t>
            </a:r>
          </a:p>
        </p:txBody>
      </p:sp>
      <p:sp>
        <p:nvSpPr>
          <p:cNvPr id="43" name="Content Placeholder 16">
            <a:extLst>
              <a:ext uri="{FF2B5EF4-FFF2-40B4-BE49-F238E27FC236}">
                <a16:creationId xmlns:a16="http://schemas.microsoft.com/office/drawing/2014/main" id="{6417CAD1-816D-0F4C-90B1-13B281C4F60E}"/>
              </a:ext>
            </a:extLst>
          </p:cNvPr>
          <p:cNvSpPr txBox="1">
            <a:spLocks/>
          </p:cNvSpPr>
          <p:nvPr/>
        </p:nvSpPr>
        <p:spPr>
          <a:xfrm>
            <a:off x="5892442" y="1782598"/>
            <a:ext cx="5527899" cy="43411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Museo Sans 300" panose="02000000000000000000" pitchFamily="2" charset="77"/>
              </a:rPr>
              <a:t>Algorithm Generalizability</a:t>
            </a:r>
            <a:endParaRPr lang="en-US" dirty="0"/>
          </a:p>
          <a:p>
            <a:r>
              <a:rPr lang="en-US" sz="2400" i="1" dirty="0"/>
              <a:t>Model Agnostic Explanations:</a:t>
            </a:r>
          </a:p>
          <a:p>
            <a:pPr lvl="1"/>
            <a:r>
              <a:rPr lang="en-US" sz="2000" dirty="0"/>
              <a:t>Examples: LIME, Shapley Values etc.</a:t>
            </a:r>
          </a:p>
          <a:p>
            <a:r>
              <a:rPr lang="en-US" sz="2400" i="1" dirty="0"/>
              <a:t>Model Class Specific Explanations:</a:t>
            </a:r>
          </a:p>
          <a:p>
            <a:pPr lvl="1"/>
            <a:r>
              <a:rPr lang="en-US" sz="2000" dirty="0"/>
              <a:t>Examples: Tree Explainers, Gradient Boost Explainers</a:t>
            </a:r>
          </a:p>
          <a:p>
            <a:r>
              <a:rPr lang="en-US" sz="2400" i="1" dirty="0"/>
              <a:t>Model Specific Explanations:</a:t>
            </a:r>
          </a:p>
          <a:p>
            <a:pPr lvl="1"/>
            <a:r>
              <a:rPr lang="en-US" sz="2000" dirty="0"/>
              <a:t>Examples: CENs, Decision Trees, Random Forest Explainer etc.</a:t>
            </a:r>
          </a:p>
        </p:txBody>
      </p:sp>
      <p:sp>
        <p:nvSpPr>
          <p:cNvPr id="8" name="Rectangle 7">
            <a:extLst>
              <a:ext uri="{FF2B5EF4-FFF2-40B4-BE49-F238E27FC236}">
                <a16:creationId xmlns:a16="http://schemas.microsoft.com/office/drawing/2014/main" id="{FBA23BDF-A398-9243-861A-09245E718C8C}"/>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278160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44440C-7906-8742-90E1-29A4095BC84E}"/>
              </a:ext>
            </a:extLst>
          </p:cNvPr>
          <p:cNvSpPr/>
          <p:nvPr/>
        </p:nvSpPr>
        <p:spPr>
          <a:xfrm>
            <a:off x="0" y="0"/>
            <a:ext cx="12192000" cy="1481070"/>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8BD9285C-2F3C-3341-A747-74FFFCC8C04E}"/>
              </a:ext>
            </a:extLst>
          </p:cNvPr>
          <p:cNvPicPr>
            <a:picLocks noChangeAspect="1"/>
          </p:cNvPicPr>
          <p:nvPr/>
        </p:nvPicPr>
        <p:blipFill>
          <a:blip r:embed="rId2"/>
          <a:stretch>
            <a:fillRect/>
          </a:stretch>
        </p:blipFill>
        <p:spPr>
          <a:xfrm>
            <a:off x="132469" y="64395"/>
            <a:ext cx="952500" cy="952500"/>
          </a:xfrm>
          <a:prstGeom prst="rect">
            <a:avLst/>
          </a:prstGeom>
        </p:spPr>
      </p:pic>
      <p:sp>
        <p:nvSpPr>
          <p:cNvPr id="2" name="Title 1">
            <a:extLst>
              <a:ext uri="{FF2B5EF4-FFF2-40B4-BE49-F238E27FC236}">
                <a16:creationId xmlns:a16="http://schemas.microsoft.com/office/drawing/2014/main" id="{9298E6C3-53A6-8443-9245-57DAA7548D1F}"/>
              </a:ext>
            </a:extLst>
          </p:cNvPr>
          <p:cNvSpPr>
            <a:spLocks noGrp="1"/>
          </p:cNvSpPr>
          <p:nvPr>
            <p:ph type="title"/>
          </p:nvPr>
        </p:nvSpPr>
        <p:spPr>
          <a:xfrm>
            <a:off x="1217438" y="269942"/>
            <a:ext cx="10515600" cy="683111"/>
          </a:xfrm>
        </p:spPr>
        <p:txBody>
          <a:bodyPr>
            <a:normAutofit/>
          </a:bodyPr>
          <a:lstStyle/>
          <a:p>
            <a:r>
              <a:rPr lang="en-US" sz="3600" dirty="0"/>
              <a:t>Pillar 6: Trust/Performance </a:t>
            </a:r>
            <a:r>
              <a:rPr lang="en-US" sz="3600" b="0" dirty="0">
                <a:latin typeface="Museo Sans 100" panose="02000000000000000000" pitchFamily="2" charset="77"/>
              </a:rPr>
              <a:t>| ICU Transfer Prediction</a:t>
            </a:r>
          </a:p>
        </p:txBody>
      </p:sp>
      <p:pic>
        <p:nvPicPr>
          <p:cNvPr id="20" name="Picture 19">
            <a:extLst>
              <a:ext uri="{FF2B5EF4-FFF2-40B4-BE49-F238E27FC236}">
                <a16:creationId xmlns:a16="http://schemas.microsoft.com/office/drawing/2014/main" id="{757A7847-BF02-5A40-8F8C-39D36BD90C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21" name="Content Placeholder 2">
            <a:extLst>
              <a:ext uri="{FF2B5EF4-FFF2-40B4-BE49-F238E27FC236}">
                <a16:creationId xmlns:a16="http://schemas.microsoft.com/office/drawing/2014/main" id="{BF9F6580-6699-C140-ABA2-AC089CBFC2A3}"/>
              </a:ext>
            </a:extLst>
          </p:cNvPr>
          <p:cNvSpPr>
            <a:spLocks noGrp="1"/>
          </p:cNvSpPr>
          <p:nvPr>
            <p:ph sz="quarter" idx="11"/>
          </p:nvPr>
        </p:nvSpPr>
        <p:spPr>
          <a:xfrm>
            <a:off x="839788" y="1680729"/>
            <a:ext cx="5966126" cy="4908550"/>
          </a:xfrm>
        </p:spPr>
        <p:txBody>
          <a:bodyPr>
            <a:normAutofit/>
          </a:bodyPr>
          <a:lstStyle/>
          <a:p>
            <a:pPr marL="0" indent="0">
              <a:buNone/>
            </a:pPr>
            <a:r>
              <a:rPr lang="en-US" sz="2400" dirty="0"/>
              <a:t>Trust / Performance</a:t>
            </a:r>
          </a:p>
          <a:p>
            <a:r>
              <a:rPr lang="en-US" sz="2000" dirty="0"/>
              <a:t>The expectation that the corresponding predictive algorithm for explanations should have a certain performance</a:t>
            </a:r>
          </a:p>
          <a:p>
            <a:pPr marL="0" indent="0">
              <a:buFont typeface="Arial" panose="020B0604020202020204" pitchFamily="34" charset="0"/>
              <a:buNone/>
            </a:pPr>
            <a:endParaRPr lang="en-US" sz="2000" dirty="0"/>
          </a:p>
          <a:p>
            <a:pPr marL="0" indent="0">
              <a:buNone/>
            </a:pPr>
            <a:r>
              <a:rPr lang="en-US" sz="2400" dirty="0"/>
              <a:t>ICU Transfer Prediction</a:t>
            </a:r>
          </a:p>
          <a:p>
            <a:r>
              <a:rPr lang="en-US" sz="2000" dirty="0"/>
              <a:t>Predict if a patient on the hospital ward will require transfer to the intensive care unit due to increasing acuity of care needs</a:t>
            </a:r>
          </a:p>
        </p:txBody>
      </p:sp>
      <p:pic>
        <p:nvPicPr>
          <p:cNvPr id="24" name="Picture 23">
            <a:extLst>
              <a:ext uri="{FF2B5EF4-FFF2-40B4-BE49-F238E27FC236}">
                <a16:creationId xmlns:a16="http://schemas.microsoft.com/office/drawing/2014/main" id="{D3552D72-9A3E-1842-B6AB-52FB62D1C7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281" y="5373008"/>
            <a:ext cx="10299192" cy="1436904"/>
          </a:xfrm>
          <a:prstGeom prst="rect">
            <a:avLst/>
          </a:prstGeom>
        </p:spPr>
      </p:pic>
      <p:pic>
        <p:nvPicPr>
          <p:cNvPr id="5" name="Picture 4">
            <a:extLst>
              <a:ext uri="{FF2B5EF4-FFF2-40B4-BE49-F238E27FC236}">
                <a16:creationId xmlns:a16="http://schemas.microsoft.com/office/drawing/2014/main" id="{C3AD78B1-F98E-264E-B9D6-156B556145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34048" y="1624327"/>
            <a:ext cx="2113351" cy="3748682"/>
          </a:xfrm>
          <a:prstGeom prst="rect">
            <a:avLst/>
          </a:prstGeom>
        </p:spPr>
      </p:pic>
      <p:sp>
        <p:nvSpPr>
          <p:cNvPr id="9" name="Rectangle 8">
            <a:extLst>
              <a:ext uri="{FF2B5EF4-FFF2-40B4-BE49-F238E27FC236}">
                <a16:creationId xmlns:a16="http://schemas.microsoft.com/office/drawing/2014/main" id="{CA33EB8D-FE13-3A42-A62E-D38D4B95647F}"/>
              </a:ext>
            </a:extLst>
          </p:cNvPr>
          <p:cNvSpPr/>
          <p:nvPr/>
        </p:nvSpPr>
        <p:spPr>
          <a:xfrm>
            <a:off x="8707209" y="5958658"/>
            <a:ext cx="378372" cy="630621"/>
          </a:xfrm>
          <a:prstGeom prst="rect">
            <a:avLst/>
          </a:prstGeom>
          <a:noFill/>
          <a:ln w="38100">
            <a:solidFill>
              <a:srgbClr val="0B37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C421E2-5E37-8C40-B451-091D692E2FE7}"/>
              </a:ext>
            </a:extLst>
          </p:cNvPr>
          <p:cNvSpPr txBox="1"/>
          <p:nvPr/>
        </p:nvSpPr>
        <p:spPr>
          <a:xfrm>
            <a:off x="8986345" y="2843713"/>
            <a:ext cx="1813034" cy="246328"/>
          </a:xfrm>
          <a:prstGeom prst="rect">
            <a:avLst/>
          </a:prstGeom>
          <a:solidFill>
            <a:schemeClr val="bg1"/>
          </a:solidFill>
        </p:spPr>
        <p:txBody>
          <a:bodyPr wrap="square" rtlCol="0">
            <a:spAutoFit/>
          </a:bodyPr>
          <a:lstStyle/>
          <a:p>
            <a:pPr algn="ctr"/>
            <a:r>
              <a:rPr lang="en-US" sz="1000" dirty="0">
                <a:solidFill>
                  <a:schemeClr val="bg2">
                    <a:lumMod val="75000"/>
                  </a:schemeClr>
                </a:solidFill>
              </a:rPr>
              <a:t>Katherine Clay, Rm 436</a:t>
            </a:r>
          </a:p>
        </p:txBody>
      </p:sp>
      <p:sp>
        <p:nvSpPr>
          <p:cNvPr id="11" name="Rectangle 10">
            <a:extLst>
              <a:ext uri="{FF2B5EF4-FFF2-40B4-BE49-F238E27FC236}">
                <a16:creationId xmlns:a16="http://schemas.microsoft.com/office/drawing/2014/main" id="{7DB1EA8C-F795-F44F-8D05-45981C25985C}"/>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3823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864810-6F6C-C244-9AAD-5666DBA23F04}"/>
              </a:ext>
            </a:extLst>
          </p:cNvPr>
          <p:cNvSpPr/>
          <p:nvPr/>
        </p:nvSpPr>
        <p:spPr>
          <a:xfrm>
            <a:off x="0" y="0"/>
            <a:ext cx="12192000" cy="1481070"/>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8E6C3-53A6-8443-9245-57DAA7548D1F}"/>
              </a:ext>
            </a:extLst>
          </p:cNvPr>
          <p:cNvSpPr>
            <a:spLocks noGrp="1"/>
          </p:cNvSpPr>
          <p:nvPr>
            <p:ph type="title"/>
          </p:nvPr>
        </p:nvSpPr>
        <p:spPr/>
        <p:txBody>
          <a:bodyPr>
            <a:normAutofit/>
          </a:bodyPr>
          <a:lstStyle/>
          <a:p>
            <a:r>
              <a:rPr lang="en-US" sz="3600" dirty="0"/>
              <a:t>Trust </a:t>
            </a:r>
            <a:r>
              <a:rPr lang="en-US" sz="3600" b="0" dirty="0">
                <a:latin typeface="Museo Sans 100" panose="02000000000000000000" pitchFamily="2" charset="77"/>
              </a:rPr>
              <a:t>| Prediction Performance</a:t>
            </a:r>
          </a:p>
        </p:txBody>
      </p:sp>
      <p:pic>
        <p:nvPicPr>
          <p:cNvPr id="20" name="Picture 19">
            <a:extLst>
              <a:ext uri="{FF2B5EF4-FFF2-40B4-BE49-F238E27FC236}">
                <a16:creationId xmlns:a16="http://schemas.microsoft.com/office/drawing/2014/main" id="{757A7847-BF02-5A40-8F8C-39D36BD90C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21" name="Content Placeholder 2">
            <a:extLst>
              <a:ext uri="{FF2B5EF4-FFF2-40B4-BE49-F238E27FC236}">
                <a16:creationId xmlns:a16="http://schemas.microsoft.com/office/drawing/2014/main" id="{BF9F6580-6699-C140-ABA2-AC089CBFC2A3}"/>
              </a:ext>
            </a:extLst>
          </p:cNvPr>
          <p:cNvSpPr>
            <a:spLocks noGrp="1"/>
          </p:cNvSpPr>
          <p:nvPr>
            <p:ph sz="quarter" idx="11"/>
          </p:nvPr>
        </p:nvSpPr>
        <p:spPr>
          <a:xfrm>
            <a:off x="839788" y="1628948"/>
            <a:ext cx="5966126" cy="4908550"/>
          </a:xfrm>
        </p:spPr>
        <p:txBody>
          <a:bodyPr>
            <a:normAutofit/>
          </a:bodyPr>
          <a:lstStyle/>
          <a:p>
            <a:pPr>
              <a:lnSpc>
                <a:spcPct val="100000"/>
              </a:lnSpc>
            </a:pPr>
            <a:r>
              <a:rPr lang="en-US" sz="2000" dirty="0"/>
              <a:t>Expectation that the predictive system has a sufficiently high performance e.g., precision, recall, AUC etc. </a:t>
            </a:r>
            <a:r>
              <a:rPr lang="en-US" sz="1600" dirty="0">
                <a:latin typeface="Museo Sans 100" panose="02000000000000000000" pitchFamily="2" charset="77"/>
              </a:rPr>
              <a:t>[Lipton 2016, Hill 2018]</a:t>
            </a:r>
            <a:endParaRPr lang="en-US" sz="2000" dirty="0">
              <a:latin typeface="Museo Sans 100" panose="02000000000000000000" pitchFamily="2" charset="77"/>
            </a:endParaRPr>
          </a:p>
          <a:p>
            <a:pPr>
              <a:lnSpc>
                <a:spcPct val="100000"/>
              </a:lnSpc>
            </a:pPr>
            <a:r>
              <a:rPr lang="en-US" sz="2000" dirty="0"/>
              <a:t>Explanations accompanied with sub-par predictions can foster distrust</a:t>
            </a:r>
          </a:p>
          <a:p>
            <a:pPr>
              <a:lnSpc>
                <a:spcPct val="100000"/>
              </a:lnSpc>
            </a:pPr>
            <a:r>
              <a:rPr lang="en-US" sz="2000" dirty="0"/>
              <a:t>The model should perform sufficiently well on the prediction task in its intended use</a:t>
            </a:r>
          </a:p>
          <a:p>
            <a:pPr>
              <a:lnSpc>
                <a:spcPct val="100000"/>
              </a:lnSpc>
            </a:pPr>
            <a:r>
              <a:rPr lang="en-US" sz="2000" dirty="0">
                <a:latin typeface="Museo Sans 300" panose="02000000000000000000" pitchFamily="2" charset="77"/>
              </a:rPr>
              <a:t>The model has at least parity with the performance of human practitioners </a:t>
            </a:r>
            <a:endParaRPr lang="en-US" sz="2000" dirty="0"/>
          </a:p>
          <a:p>
            <a:pPr>
              <a:lnSpc>
                <a:spcPct val="100000"/>
              </a:lnSpc>
            </a:pPr>
            <a:r>
              <a:rPr lang="en-US" sz="2000" dirty="0"/>
              <a:t>Trauma patients: vital signs and lab criteria fulfill criteria to trigger alarm, leads to increasing numbers of false positives </a:t>
            </a:r>
            <a:r>
              <a:rPr lang="en-US" sz="1600" dirty="0">
                <a:latin typeface="Museo Sans 100" panose="02000000000000000000" pitchFamily="2" charset="77"/>
              </a:rPr>
              <a:t>[Nguyen 2014]</a:t>
            </a:r>
          </a:p>
          <a:p>
            <a:pPr>
              <a:lnSpc>
                <a:spcPct val="100000"/>
              </a:lnSpc>
            </a:pPr>
            <a:endParaRPr lang="en-US" sz="2000" dirty="0">
              <a:latin typeface="Museo Sans 100" panose="02000000000000000000" pitchFamily="2" charset="77"/>
            </a:endParaRPr>
          </a:p>
        </p:txBody>
      </p:sp>
      <p:pic>
        <p:nvPicPr>
          <p:cNvPr id="9" name="Picture 8">
            <a:extLst>
              <a:ext uri="{FF2B5EF4-FFF2-40B4-BE49-F238E27FC236}">
                <a16:creationId xmlns:a16="http://schemas.microsoft.com/office/drawing/2014/main" id="{0EDC6F61-78C4-5847-9D66-05451172984A}"/>
              </a:ext>
            </a:extLst>
          </p:cNvPr>
          <p:cNvPicPr>
            <a:picLocks noChangeAspect="1"/>
          </p:cNvPicPr>
          <p:nvPr/>
        </p:nvPicPr>
        <p:blipFill>
          <a:blip r:embed="rId3"/>
          <a:stretch>
            <a:fillRect/>
          </a:stretch>
        </p:blipFill>
        <p:spPr>
          <a:xfrm>
            <a:off x="132469" y="64395"/>
            <a:ext cx="952500" cy="952500"/>
          </a:xfrm>
          <a:prstGeom prst="rect">
            <a:avLst/>
          </a:prstGeom>
        </p:spPr>
      </p:pic>
      <p:pic>
        <p:nvPicPr>
          <p:cNvPr id="10" name="Content Placeholder 3">
            <a:extLst>
              <a:ext uri="{FF2B5EF4-FFF2-40B4-BE49-F238E27FC236}">
                <a16:creationId xmlns:a16="http://schemas.microsoft.com/office/drawing/2014/main" id="{1E464F76-FF14-DF48-BBC9-B97444441F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57941" y="1597511"/>
            <a:ext cx="3962400" cy="2400502"/>
          </a:xfrm>
          <a:prstGeom prst="rect">
            <a:avLst/>
          </a:prstGeom>
        </p:spPr>
      </p:pic>
      <p:pic>
        <p:nvPicPr>
          <p:cNvPr id="4" name="Picture 3">
            <a:extLst>
              <a:ext uri="{FF2B5EF4-FFF2-40B4-BE49-F238E27FC236}">
                <a16:creationId xmlns:a16="http://schemas.microsoft.com/office/drawing/2014/main" id="{4B3F96D9-E575-E645-888D-66E674EC9392}"/>
              </a:ext>
            </a:extLst>
          </p:cNvPr>
          <p:cNvPicPr>
            <a:picLocks noChangeAspect="1"/>
          </p:cNvPicPr>
          <p:nvPr/>
        </p:nvPicPr>
        <p:blipFill>
          <a:blip r:embed="rId5"/>
          <a:stretch>
            <a:fillRect/>
          </a:stretch>
        </p:blipFill>
        <p:spPr>
          <a:xfrm>
            <a:off x="8016741" y="3826428"/>
            <a:ext cx="2844800" cy="2711070"/>
          </a:xfrm>
          <a:prstGeom prst="rect">
            <a:avLst/>
          </a:prstGeom>
        </p:spPr>
      </p:pic>
      <p:sp>
        <p:nvSpPr>
          <p:cNvPr id="11" name="Rectangle 10">
            <a:extLst>
              <a:ext uri="{FF2B5EF4-FFF2-40B4-BE49-F238E27FC236}">
                <a16:creationId xmlns:a16="http://schemas.microsoft.com/office/drawing/2014/main" id="{4BF61DC3-CF5A-2549-8D4E-794A950F27AD}"/>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0037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1A1A12-FB1E-4344-8FCB-AA4439C3DF65}"/>
              </a:ext>
            </a:extLst>
          </p:cNvPr>
          <p:cNvSpPr/>
          <p:nvPr/>
        </p:nvSpPr>
        <p:spPr>
          <a:xfrm>
            <a:off x="0" y="0"/>
            <a:ext cx="12192000" cy="1481070"/>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0E89FF3-B885-8A4C-85DD-C5339ED3BD53}"/>
              </a:ext>
            </a:extLst>
          </p:cNvPr>
          <p:cNvPicPr>
            <a:picLocks noChangeAspect="1"/>
          </p:cNvPicPr>
          <p:nvPr/>
        </p:nvPicPr>
        <p:blipFill>
          <a:blip r:embed="rId2"/>
          <a:stretch>
            <a:fillRect/>
          </a:stretch>
        </p:blipFill>
        <p:spPr>
          <a:xfrm>
            <a:off x="38637" y="126686"/>
            <a:ext cx="952500" cy="952500"/>
          </a:xfrm>
          <a:prstGeom prst="rect">
            <a:avLst/>
          </a:prstGeom>
        </p:spPr>
      </p:pic>
      <p:sp>
        <p:nvSpPr>
          <p:cNvPr id="2" name="Title 1">
            <a:extLst>
              <a:ext uri="{FF2B5EF4-FFF2-40B4-BE49-F238E27FC236}">
                <a16:creationId xmlns:a16="http://schemas.microsoft.com/office/drawing/2014/main" id="{9298E6C3-53A6-8443-9245-57DAA7548D1F}"/>
              </a:ext>
            </a:extLst>
          </p:cNvPr>
          <p:cNvSpPr>
            <a:spLocks noGrp="1"/>
          </p:cNvSpPr>
          <p:nvPr>
            <p:ph type="title"/>
          </p:nvPr>
        </p:nvSpPr>
        <p:spPr>
          <a:xfrm>
            <a:off x="1071154" y="293864"/>
            <a:ext cx="10515600" cy="683111"/>
          </a:xfrm>
        </p:spPr>
        <p:txBody>
          <a:bodyPr>
            <a:normAutofit/>
          </a:bodyPr>
          <a:lstStyle/>
          <a:p>
            <a:r>
              <a:rPr lang="en-US" sz="3600" dirty="0"/>
              <a:t>Pillar 7: Fidelity</a:t>
            </a:r>
            <a:r>
              <a:rPr lang="en-US" sz="3600" b="0" dirty="0">
                <a:latin typeface="Museo Sans 100" panose="02000000000000000000" pitchFamily="2" charset="77"/>
              </a:rPr>
              <a:t>| Risk of Readmission</a:t>
            </a:r>
          </a:p>
        </p:txBody>
      </p:sp>
      <p:pic>
        <p:nvPicPr>
          <p:cNvPr id="20" name="Picture 19">
            <a:extLst>
              <a:ext uri="{FF2B5EF4-FFF2-40B4-BE49-F238E27FC236}">
                <a16:creationId xmlns:a16="http://schemas.microsoft.com/office/drawing/2014/main" id="{757A7847-BF02-5A40-8F8C-39D36BD90C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sp>
        <p:nvSpPr>
          <p:cNvPr id="11" name="Content Placeholder 2">
            <a:extLst>
              <a:ext uri="{FF2B5EF4-FFF2-40B4-BE49-F238E27FC236}">
                <a16:creationId xmlns:a16="http://schemas.microsoft.com/office/drawing/2014/main" id="{B82254C0-96B3-DB44-B292-4669025AA45B}"/>
              </a:ext>
            </a:extLst>
          </p:cNvPr>
          <p:cNvSpPr txBox="1">
            <a:spLocks/>
          </p:cNvSpPr>
          <p:nvPr/>
        </p:nvSpPr>
        <p:spPr>
          <a:xfrm>
            <a:off x="839788" y="1680729"/>
            <a:ext cx="5966126" cy="4908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t>Fidelity</a:t>
            </a:r>
          </a:p>
          <a:p>
            <a:r>
              <a:rPr lang="en-US" sz="2000" dirty="0"/>
              <a:t>The expectation that the explanation and the predictive model align well with one another</a:t>
            </a:r>
          </a:p>
          <a:p>
            <a:pPr marL="0" indent="0">
              <a:buFont typeface="Arial" panose="020B0604020202020204" pitchFamily="34" charset="0"/>
              <a:buNone/>
            </a:pPr>
            <a:endParaRPr lang="en-US" sz="2000" dirty="0"/>
          </a:p>
          <a:p>
            <a:pPr marL="0" indent="0">
              <a:buFont typeface="Arial"/>
              <a:buNone/>
            </a:pPr>
            <a:r>
              <a:rPr lang="en-US" sz="2400" dirty="0"/>
              <a:t>Risk of Readmission</a:t>
            </a:r>
          </a:p>
          <a:p>
            <a:pPr>
              <a:lnSpc>
                <a:spcPct val="100000"/>
              </a:lnSpc>
              <a:spcBef>
                <a:spcPts val="0"/>
              </a:spcBef>
              <a:defRPr/>
            </a:pPr>
            <a:r>
              <a:rPr lang="en-US" sz="2000" dirty="0"/>
              <a:t>Predict if the patient will be readmitted within a particular span in time, i.e. 30 days from time of discharge</a:t>
            </a:r>
          </a:p>
        </p:txBody>
      </p:sp>
      <p:pic>
        <p:nvPicPr>
          <p:cNvPr id="10" name="Picture 9">
            <a:extLst>
              <a:ext uri="{FF2B5EF4-FFF2-40B4-BE49-F238E27FC236}">
                <a16:creationId xmlns:a16="http://schemas.microsoft.com/office/drawing/2014/main" id="{3BD30087-E0C9-6A48-9718-8270559B324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281" y="5373008"/>
            <a:ext cx="10299192" cy="1436904"/>
          </a:xfrm>
          <a:prstGeom prst="rect">
            <a:avLst/>
          </a:prstGeom>
        </p:spPr>
      </p:pic>
      <p:pic>
        <p:nvPicPr>
          <p:cNvPr id="5" name="Picture 4">
            <a:extLst>
              <a:ext uri="{FF2B5EF4-FFF2-40B4-BE49-F238E27FC236}">
                <a16:creationId xmlns:a16="http://schemas.microsoft.com/office/drawing/2014/main" id="{D943C225-090A-D04A-801C-A0F40FB347EA}"/>
              </a:ext>
            </a:extLst>
          </p:cNvPr>
          <p:cNvPicPr>
            <a:picLocks noChangeAspect="1"/>
          </p:cNvPicPr>
          <p:nvPr/>
        </p:nvPicPr>
        <p:blipFill>
          <a:blip r:embed="rId5"/>
          <a:stretch>
            <a:fillRect/>
          </a:stretch>
        </p:blipFill>
        <p:spPr>
          <a:xfrm>
            <a:off x="6328954" y="1774269"/>
            <a:ext cx="5537200" cy="3505200"/>
          </a:xfrm>
          <a:prstGeom prst="rect">
            <a:avLst/>
          </a:prstGeom>
        </p:spPr>
      </p:pic>
      <p:sp>
        <p:nvSpPr>
          <p:cNvPr id="12" name="Rectangle 11">
            <a:extLst>
              <a:ext uri="{FF2B5EF4-FFF2-40B4-BE49-F238E27FC236}">
                <a16:creationId xmlns:a16="http://schemas.microsoft.com/office/drawing/2014/main" id="{53D980AF-00FA-1941-BD88-C2A7FF5CE05F}"/>
              </a:ext>
            </a:extLst>
          </p:cNvPr>
          <p:cNvSpPr/>
          <p:nvPr/>
        </p:nvSpPr>
        <p:spPr>
          <a:xfrm>
            <a:off x="9889623" y="5776149"/>
            <a:ext cx="378372" cy="630621"/>
          </a:xfrm>
          <a:prstGeom prst="rect">
            <a:avLst/>
          </a:prstGeom>
          <a:noFill/>
          <a:ln w="38100">
            <a:solidFill>
              <a:srgbClr val="0B37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CF0FAC-B874-1345-A64D-DE54B5EE9E0D}"/>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41067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4DB16BA-00D8-A049-BA01-FD8504F1FC61}"/>
              </a:ext>
            </a:extLst>
          </p:cNvPr>
          <p:cNvSpPr/>
          <p:nvPr/>
        </p:nvSpPr>
        <p:spPr>
          <a:xfrm>
            <a:off x="0" y="0"/>
            <a:ext cx="12192000" cy="1481070"/>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8E6C3-53A6-8443-9245-57DAA7548D1F}"/>
              </a:ext>
            </a:extLst>
          </p:cNvPr>
          <p:cNvSpPr>
            <a:spLocks noGrp="1"/>
          </p:cNvSpPr>
          <p:nvPr>
            <p:ph type="title"/>
          </p:nvPr>
        </p:nvSpPr>
        <p:spPr/>
        <p:txBody>
          <a:bodyPr>
            <a:normAutofit/>
          </a:bodyPr>
          <a:lstStyle/>
          <a:p>
            <a:r>
              <a:rPr lang="en-US" sz="3600" dirty="0"/>
              <a:t>Fidelity </a:t>
            </a:r>
            <a:r>
              <a:rPr lang="en-US" sz="3600" b="0" dirty="0">
                <a:latin typeface="Museo Sans 100" panose="02000000000000000000" pitchFamily="2" charset="77"/>
              </a:rPr>
              <a:t>| Explanations</a:t>
            </a:r>
          </a:p>
        </p:txBody>
      </p:sp>
      <p:sp>
        <p:nvSpPr>
          <p:cNvPr id="11" name="Content Placeholder 2">
            <a:extLst>
              <a:ext uri="{FF2B5EF4-FFF2-40B4-BE49-F238E27FC236}">
                <a16:creationId xmlns:a16="http://schemas.microsoft.com/office/drawing/2014/main" id="{B82254C0-96B3-DB44-B292-4669025AA45B}"/>
              </a:ext>
            </a:extLst>
          </p:cNvPr>
          <p:cNvSpPr txBox="1">
            <a:spLocks/>
          </p:cNvSpPr>
          <p:nvPr/>
        </p:nvSpPr>
        <p:spPr>
          <a:xfrm>
            <a:off x="839788" y="1806440"/>
            <a:ext cx="5472112" cy="4739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An explanation is </a:t>
            </a:r>
            <a:r>
              <a:rPr lang="en-US" sz="2000" b="1" dirty="0"/>
              <a:t>Sound</a:t>
            </a:r>
            <a:r>
              <a:rPr lang="en-US" sz="2000" dirty="0"/>
              <a:t> if it adheres to how the model actually works</a:t>
            </a:r>
          </a:p>
          <a:p>
            <a:r>
              <a:rPr lang="en-US" sz="2000" dirty="0"/>
              <a:t>An explanation is </a:t>
            </a:r>
            <a:r>
              <a:rPr lang="en-US" sz="2000" b="1" dirty="0"/>
              <a:t>Complete</a:t>
            </a:r>
            <a:r>
              <a:rPr lang="en-US" sz="2000" dirty="0"/>
              <a:t> if it encompasses the complete extent of the model</a:t>
            </a:r>
          </a:p>
          <a:p>
            <a:pPr>
              <a:lnSpc>
                <a:spcPct val="100000"/>
              </a:lnSpc>
            </a:pPr>
            <a:r>
              <a:rPr lang="en-US" sz="2000" b="1" dirty="0"/>
              <a:t>Ante-Hoc: </a:t>
            </a:r>
            <a:r>
              <a:rPr lang="en-US" sz="2000" dirty="0"/>
              <a:t>Models where the predictive model and the explanation model is the same</a:t>
            </a:r>
          </a:p>
          <a:p>
            <a:pPr>
              <a:lnSpc>
                <a:spcPct val="100000"/>
              </a:lnSpc>
            </a:pPr>
            <a:r>
              <a:rPr lang="en-US" sz="2000" b="1" dirty="0"/>
              <a:t>Post-Hoc Models: </a:t>
            </a:r>
            <a:r>
              <a:rPr lang="en-US" sz="2000" dirty="0"/>
              <a:t>Models where the predictive model and the explanation model are different</a:t>
            </a:r>
          </a:p>
          <a:p>
            <a:pPr>
              <a:lnSpc>
                <a:spcPct val="100000"/>
              </a:lnSpc>
            </a:pPr>
            <a:r>
              <a:rPr lang="en-US" sz="2000" dirty="0"/>
              <a:t>Special Case: </a:t>
            </a:r>
            <a:r>
              <a:rPr lang="en-US" sz="2000" b="1" dirty="0"/>
              <a:t>Mimic Models </a:t>
            </a:r>
          </a:p>
        </p:txBody>
      </p:sp>
      <p:pic>
        <p:nvPicPr>
          <p:cNvPr id="7" name="Picture 6">
            <a:extLst>
              <a:ext uri="{FF2B5EF4-FFF2-40B4-BE49-F238E27FC236}">
                <a16:creationId xmlns:a16="http://schemas.microsoft.com/office/drawing/2014/main" id="{2A558A10-DD1B-A941-B71A-5CDD22CB35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pic>
        <p:nvPicPr>
          <p:cNvPr id="9" name="Picture 8">
            <a:extLst>
              <a:ext uri="{FF2B5EF4-FFF2-40B4-BE49-F238E27FC236}">
                <a16:creationId xmlns:a16="http://schemas.microsoft.com/office/drawing/2014/main" id="{6FA2F479-653C-0547-A632-FA4D05DA28E5}"/>
              </a:ext>
            </a:extLst>
          </p:cNvPr>
          <p:cNvPicPr>
            <a:picLocks noChangeAspect="1"/>
          </p:cNvPicPr>
          <p:nvPr/>
        </p:nvPicPr>
        <p:blipFill>
          <a:blip r:embed="rId3"/>
          <a:stretch>
            <a:fillRect/>
          </a:stretch>
        </p:blipFill>
        <p:spPr>
          <a:xfrm>
            <a:off x="38637" y="126686"/>
            <a:ext cx="952500" cy="952500"/>
          </a:xfrm>
          <a:prstGeom prst="rect">
            <a:avLst/>
          </a:prstGeom>
        </p:spPr>
      </p:pic>
      <p:pic>
        <p:nvPicPr>
          <p:cNvPr id="8" name="Picture 7">
            <a:extLst>
              <a:ext uri="{FF2B5EF4-FFF2-40B4-BE49-F238E27FC236}">
                <a16:creationId xmlns:a16="http://schemas.microsoft.com/office/drawing/2014/main" id="{246B74F5-93FD-2344-B50B-59DA71070A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7615" y="1806440"/>
            <a:ext cx="5295900" cy="2647950"/>
          </a:xfrm>
          <a:prstGeom prst="rect">
            <a:avLst/>
          </a:prstGeom>
        </p:spPr>
      </p:pic>
      <p:sp>
        <p:nvSpPr>
          <p:cNvPr id="3" name="Rectangle 2">
            <a:extLst>
              <a:ext uri="{FF2B5EF4-FFF2-40B4-BE49-F238E27FC236}">
                <a16:creationId xmlns:a16="http://schemas.microsoft.com/office/drawing/2014/main" id="{AC8C425F-1427-C346-825A-2B28C35943AB}"/>
              </a:ext>
            </a:extLst>
          </p:cNvPr>
          <p:cNvSpPr/>
          <p:nvPr/>
        </p:nvSpPr>
        <p:spPr>
          <a:xfrm>
            <a:off x="6407615" y="4454390"/>
            <a:ext cx="5200185" cy="646331"/>
          </a:xfrm>
          <a:prstGeom prst="rect">
            <a:avLst/>
          </a:prstGeom>
        </p:spPr>
        <p:txBody>
          <a:bodyPr wrap="square">
            <a:spAutoFit/>
          </a:bodyPr>
          <a:lstStyle/>
          <a:p>
            <a:pPr>
              <a:lnSpc>
                <a:spcPct val="100000"/>
              </a:lnSpc>
            </a:pPr>
            <a:r>
              <a:rPr lang="en-US" i="1" dirty="0"/>
              <a:t>Example: </a:t>
            </a:r>
            <a:r>
              <a:rPr lang="en-US" dirty="0"/>
              <a:t>Readmission model which uses lunar cycles as a feature</a:t>
            </a:r>
          </a:p>
        </p:txBody>
      </p:sp>
      <p:sp>
        <p:nvSpPr>
          <p:cNvPr id="10" name="Rectangle 9">
            <a:extLst>
              <a:ext uri="{FF2B5EF4-FFF2-40B4-BE49-F238E27FC236}">
                <a16:creationId xmlns:a16="http://schemas.microsoft.com/office/drawing/2014/main" id="{A1AD90FE-46A9-274F-B88E-F6CCB0D078AE}"/>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254671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99B786-4E44-5940-9115-1C740FDFD90E}"/>
              </a:ext>
            </a:extLst>
          </p:cNvPr>
          <p:cNvSpPr/>
          <p:nvPr/>
        </p:nvSpPr>
        <p:spPr>
          <a:xfrm>
            <a:off x="0" y="0"/>
            <a:ext cx="12192000" cy="1481070"/>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98E6C3-53A6-8443-9245-57DAA7548D1F}"/>
              </a:ext>
            </a:extLst>
          </p:cNvPr>
          <p:cNvSpPr>
            <a:spLocks noGrp="1"/>
          </p:cNvSpPr>
          <p:nvPr>
            <p:ph type="title"/>
          </p:nvPr>
        </p:nvSpPr>
        <p:spPr/>
        <p:txBody>
          <a:bodyPr>
            <a:normAutofit/>
          </a:bodyPr>
          <a:lstStyle/>
          <a:p>
            <a:r>
              <a:rPr lang="en-US" sz="3600" dirty="0"/>
              <a:t>Fidelity </a:t>
            </a:r>
            <a:r>
              <a:rPr lang="en-US" sz="3600" b="0" dirty="0">
                <a:latin typeface="Museo Sans 100" panose="02000000000000000000" pitchFamily="2" charset="77"/>
              </a:rPr>
              <a:t>| Mimic Models</a:t>
            </a:r>
          </a:p>
        </p:txBody>
      </p:sp>
      <p:sp>
        <p:nvSpPr>
          <p:cNvPr id="11" name="Content Placeholder 2">
            <a:extLst>
              <a:ext uri="{FF2B5EF4-FFF2-40B4-BE49-F238E27FC236}">
                <a16:creationId xmlns:a16="http://schemas.microsoft.com/office/drawing/2014/main" id="{B82254C0-96B3-DB44-B292-4669025AA45B}"/>
              </a:ext>
            </a:extLst>
          </p:cNvPr>
          <p:cNvSpPr txBox="1">
            <a:spLocks/>
          </p:cNvSpPr>
          <p:nvPr/>
        </p:nvSpPr>
        <p:spPr>
          <a:xfrm>
            <a:off x="839788" y="1607756"/>
            <a:ext cx="5074876" cy="4625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useo Sans 300" charset="0"/>
                <a:ea typeface="Museo Sans 300" charset="0"/>
                <a:cs typeface="Museo Sans 300"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useo Sans 300" charset="0"/>
                <a:ea typeface="Museo Sans 300" charset="0"/>
                <a:cs typeface="Museo Sans 300"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useo Sans 300" charset="0"/>
                <a:ea typeface="Museo Sans 300" charset="0"/>
                <a:cs typeface="Museo Sans 300"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useo Sans 300" charset="0"/>
                <a:ea typeface="Museo Sans 300" charset="0"/>
                <a:cs typeface="Museo Sans 300"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Font typeface="Arial" charset="0"/>
              <a:buChar char="•"/>
            </a:pPr>
            <a:r>
              <a:rPr lang="en-US" sz="2000" dirty="0"/>
              <a:t>Also known as Shadow, Surrogate or Student Models</a:t>
            </a:r>
          </a:p>
          <a:p>
            <a:pPr marL="342900" indent="-342900">
              <a:lnSpc>
                <a:spcPct val="100000"/>
              </a:lnSpc>
              <a:buFont typeface="Arial" charset="0"/>
              <a:buChar char="•"/>
            </a:pPr>
            <a:r>
              <a:rPr lang="en-US" sz="2000" dirty="0"/>
              <a:t>Use the output (instead of the true labels) from the complex model and the training data to train an model which is explainable </a:t>
            </a:r>
            <a:r>
              <a:rPr lang="en-US" sz="1600" dirty="0">
                <a:latin typeface="Museo Sans 100" panose="02000000000000000000" pitchFamily="2" charset="77"/>
              </a:rPr>
              <a:t>[</a:t>
            </a:r>
            <a:r>
              <a:rPr lang="en-US" sz="1600" dirty="0" err="1">
                <a:latin typeface="Museo Sans 100" panose="02000000000000000000" pitchFamily="2" charset="77"/>
              </a:rPr>
              <a:t>Bucilua</a:t>
            </a:r>
            <a:r>
              <a:rPr lang="en-US" sz="1600" dirty="0">
                <a:latin typeface="Museo Sans 100" panose="02000000000000000000" pitchFamily="2" charset="77"/>
              </a:rPr>
              <a:t> 2006, Tan 2017]</a:t>
            </a:r>
            <a:endParaRPr lang="en-US" sz="2000" dirty="0">
              <a:latin typeface="Museo Sans 100" panose="02000000000000000000" pitchFamily="2" charset="77"/>
            </a:endParaRPr>
          </a:p>
          <a:p>
            <a:pPr marL="342900" indent="-342900">
              <a:lnSpc>
                <a:spcPct val="100000"/>
              </a:lnSpc>
              <a:buFont typeface="Arial" charset="0"/>
              <a:buChar char="•"/>
            </a:pPr>
            <a:r>
              <a:rPr lang="en-US" sz="2000" dirty="0"/>
              <a:t>The performance of the student model is usually quite good </a:t>
            </a:r>
          </a:p>
          <a:p>
            <a:pPr marL="342900" indent="-342900">
              <a:lnSpc>
                <a:spcPct val="100000"/>
              </a:lnSpc>
              <a:buFont typeface="Arial" charset="0"/>
              <a:buChar char="•"/>
            </a:pPr>
            <a:r>
              <a:rPr lang="en-US" sz="2000" dirty="0"/>
              <a:t>Example: Given a highly accurate SVM, train a decision tree on the predicted label of the SVM and the original data</a:t>
            </a:r>
          </a:p>
        </p:txBody>
      </p:sp>
      <p:pic>
        <p:nvPicPr>
          <p:cNvPr id="7" name="Picture 6">
            <a:extLst>
              <a:ext uri="{FF2B5EF4-FFF2-40B4-BE49-F238E27FC236}">
                <a16:creationId xmlns:a16="http://schemas.microsoft.com/office/drawing/2014/main" id="{2A558A10-DD1B-A941-B71A-5CDD22CB35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0341" y="126686"/>
            <a:ext cx="566348" cy="566348"/>
          </a:xfrm>
          <a:prstGeom prst="rect">
            <a:avLst/>
          </a:prstGeom>
        </p:spPr>
      </p:pic>
      <p:pic>
        <p:nvPicPr>
          <p:cNvPr id="6" name="Content Placeholder 3">
            <a:extLst>
              <a:ext uri="{FF2B5EF4-FFF2-40B4-BE49-F238E27FC236}">
                <a16:creationId xmlns:a16="http://schemas.microsoft.com/office/drawing/2014/main" id="{89F98BAF-B530-814D-B346-C66F2D9A3F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07579" y="1607756"/>
            <a:ext cx="5212762" cy="4352926"/>
          </a:xfrm>
          <a:prstGeom prst="rect">
            <a:avLst/>
          </a:prstGeom>
        </p:spPr>
      </p:pic>
      <p:pic>
        <p:nvPicPr>
          <p:cNvPr id="10" name="Picture 9">
            <a:extLst>
              <a:ext uri="{FF2B5EF4-FFF2-40B4-BE49-F238E27FC236}">
                <a16:creationId xmlns:a16="http://schemas.microsoft.com/office/drawing/2014/main" id="{8CFA3C19-B408-224E-884B-6CCEA8996456}"/>
              </a:ext>
            </a:extLst>
          </p:cNvPr>
          <p:cNvPicPr>
            <a:picLocks noChangeAspect="1"/>
          </p:cNvPicPr>
          <p:nvPr/>
        </p:nvPicPr>
        <p:blipFill>
          <a:blip r:embed="rId5"/>
          <a:stretch>
            <a:fillRect/>
          </a:stretch>
        </p:blipFill>
        <p:spPr>
          <a:xfrm>
            <a:off x="38637" y="126686"/>
            <a:ext cx="952500" cy="952500"/>
          </a:xfrm>
          <a:prstGeom prst="rect">
            <a:avLst/>
          </a:prstGeom>
        </p:spPr>
      </p:pic>
      <p:sp>
        <p:nvSpPr>
          <p:cNvPr id="8" name="Rectangle 7">
            <a:extLst>
              <a:ext uri="{FF2B5EF4-FFF2-40B4-BE49-F238E27FC236}">
                <a16:creationId xmlns:a16="http://schemas.microsoft.com/office/drawing/2014/main" id="{D65B155D-E3A2-1147-86A7-22F7BE61CE8F}"/>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42129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4891D48-80D9-EC44-9C44-0BC77610111D}"/>
              </a:ext>
            </a:extLst>
          </p:cNvPr>
          <p:cNvSpPr/>
          <p:nvPr/>
        </p:nvSpPr>
        <p:spPr>
          <a:xfrm>
            <a:off x="1588" y="1"/>
            <a:ext cx="12192000" cy="982328"/>
          </a:xfrm>
          <a:prstGeom prst="rect">
            <a:avLst/>
          </a:prstGeom>
          <a:solidFill>
            <a:srgbClr val="E8E6E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80EA3-DEC1-ED44-9615-188D86CAD27C}"/>
              </a:ext>
            </a:extLst>
          </p:cNvPr>
          <p:cNvSpPr>
            <a:spLocks noGrp="1"/>
          </p:cNvSpPr>
          <p:nvPr>
            <p:ph type="title"/>
          </p:nvPr>
        </p:nvSpPr>
        <p:spPr/>
        <p:txBody>
          <a:bodyPr/>
          <a:lstStyle/>
          <a:p>
            <a:r>
              <a:rPr lang="en-US" dirty="0"/>
              <a:t>Conclusion: Explainable ML in Healthcare AI</a:t>
            </a:r>
          </a:p>
        </p:txBody>
      </p:sp>
      <p:sp>
        <p:nvSpPr>
          <p:cNvPr id="7" name="TextBox 6">
            <a:extLst>
              <a:ext uri="{FF2B5EF4-FFF2-40B4-BE49-F238E27FC236}">
                <a16:creationId xmlns:a16="http://schemas.microsoft.com/office/drawing/2014/main" id="{C6CE5E1E-0FA6-D64D-B433-C3C84ACC5068}"/>
              </a:ext>
            </a:extLst>
          </p:cNvPr>
          <p:cNvSpPr txBox="1"/>
          <p:nvPr/>
        </p:nvSpPr>
        <p:spPr>
          <a:xfrm>
            <a:off x="1150077" y="4671506"/>
            <a:ext cx="2953053" cy="461665"/>
          </a:xfrm>
          <a:prstGeom prst="rect">
            <a:avLst/>
          </a:prstGeom>
          <a:noFill/>
        </p:spPr>
        <p:txBody>
          <a:bodyPr wrap="none" rtlCol="0">
            <a:spAutoFit/>
          </a:bodyPr>
          <a:lstStyle/>
          <a:p>
            <a:pPr algn="ctr"/>
            <a:r>
              <a:rPr lang="en-US" sz="2400" dirty="0">
                <a:latin typeface="Museo Sans 100" panose="02000000000000000000" pitchFamily="2" charset="77"/>
              </a:rPr>
              <a:t>Artificial Intelligence</a:t>
            </a:r>
          </a:p>
        </p:txBody>
      </p:sp>
      <p:sp>
        <p:nvSpPr>
          <p:cNvPr id="8" name="TextBox 7">
            <a:extLst>
              <a:ext uri="{FF2B5EF4-FFF2-40B4-BE49-F238E27FC236}">
                <a16:creationId xmlns:a16="http://schemas.microsoft.com/office/drawing/2014/main" id="{49F29723-F8DF-774D-8CCF-CCED1ABE97F8}"/>
              </a:ext>
            </a:extLst>
          </p:cNvPr>
          <p:cNvSpPr txBox="1"/>
          <p:nvPr/>
        </p:nvSpPr>
        <p:spPr>
          <a:xfrm>
            <a:off x="4810206" y="3400738"/>
            <a:ext cx="1920719" cy="461665"/>
          </a:xfrm>
          <a:prstGeom prst="rect">
            <a:avLst/>
          </a:prstGeom>
          <a:noFill/>
        </p:spPr>
        <p:txBody>
          <a:bodyPr wrap="none" rtlCol="0">
            <a:spAutoFit/>
          </a:bodyPr>
          <a:lstStyle/>
          <a:p>
            <a:pPr algn="ctr"/>
            <a:r>
              <a:rPr lang="en-US" sz="2400" dirty="0">
                <a:latin typeface="Museo Sans 100" panose="02000000000000000000" pitchFamily="2" charset="77"/>
              </a:rPr>
              <a:t>Explanations</a:t>
            </a:r>
            <a:endParaRPr lang="en-US" dirty="0">
              <a:latin typeface="Museo Sans 100" panose="02000000000000000000" pitchFamily="2" charset="77"/>
            </a:endParaRPr>
          </a:p>
        </p:txBody>
      </p:sp>
      <p:sp>
        <p:nvSpPr>
          <p:cNvPr id="9" name="TextBox 8">
            <a:extLst>
              <a:ext uri="{FF2B5EF4-FFF2-40B4-BE49-F238E27FC236}">
                <a16:creationId xmlns:a16="http://schemas.microsoft.com/office/drawing/2014/main" id="{6074DB9A-8820-7F46-8E11-1C53B4D800A8}"/>
              </a:ext>
            </a:extLst>
          </p:cNvPr>
          <p:cNvSpPr txBox="1"/>
          <p:nvPr/>
        </p:nvSpPr>
        <p:spPr>
          <a:xfrm>
            <a:off x="8072882" y="4668262"/>
            <a:ext cx="3007555" cy="461665"/>
          </a:xfrm>
          <a:prstGeom prst="rect">
            <a:avLst/>
          </a:prstGeom>
          <a:noFill/>
        </p:spPr>
        <p:txBody>
          <a:bodyPr wrap="none" rtlCol="0">
            <a:spAutoFit/>
          </a:bodyPr>
          <a:lstStyle/>
          <a:p>
            <a:pPr algn="ctr"/>
            <a:r>
              <a:rPr lang="en-US" sz="2400" dirty="0">
                <a:latin typeface="Museo Sans 100" panose="02000000000000000000" pitchFamily="2" charset="77"/>
              </a:rPr>
              <a:t>Assistive Intelligence</a:t>
            </a:r>
          </a:p>
        </p:txBody>
      </p:sp>
      <p:sp>
        <p:nvSpPr>
          <p:cNvPr id="10" name="TextBox 9">
            <a:extLst>
              <a:ext uri="{FF2B5EF4-FFF2-40B4-BE49-F238E27FC236}">
                <a16:creationId xmlns:a16="http://schemas.microsoft.com/office/drawing/2014/main" id="{0B8BAC26-10F4-E446-996A-02550B31D8EF}"/>
              </a:ext>
            </a:extLst>
          </p:cNvPr>
          <p:cNvSpPr txBox="1"/>
          <p:nvPr/>
        </p:nvSpPr>
        <p:spPr>
          <a:xfrm>
            <a:off x="3892550" y="2831372"/>
            <a:ext cx="696024" cy="1323439"/>
          </a:xfrm>
          <a:prstGeom prst="rect">
            <a:avLst/>
          </a:prstGeom>
          <a:noFill/>
        </p:spPr>
        <p:txBody>
          <a:bodyPr wrap="none" rtlCol="0">
            <a:spAutoFit/>
          </a:bodyPr>
          <a:lstStyle/>
          <a:p>
            <a:r>
              <a:rPr lang="en-US" sz="8000" dirty="0"/>
              <a:t>+</a:t>
            </a:r>
          </a:p>
        </p:txBody>
      </p:sp>
      <p:cxnSp>
        <p:nvCxnSpPr>
          <p:cNvPr id="11" name="Straight Arrow Connector 10">
            <a:extLst>
              <a:ext uri="{FF2B5EF4-FFF2-40B4-BE49-F238E27FC236}">
                <a16:creationId xmlns:a16="http://schemas.microsoft.com/office/drawing/2014/main" id="{C4346E31-4A03-5242-B838-209C80DC7314}"/>
              </a:ext>
            </a:extLst>
          </p:cNvPr>
          <p:cNvCxnSpPr/>
          <p:nvPr/>
        </p:nvCxnSpPr>
        <p:spPr>
          <a:xfrm>
            <a:off x="7108723" y="3479068"/>
            <a:ext cx="1165122" cy="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087DF5E-078E-C242-90A7-9CE84BD338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8494" y="1413724"/>
            <a:ext cx="1954827" cy="1954827"/>
          </a:xfrm>
          <a:prstGeom prst="rect">
            <a:avLst/>
          </a:prstGeom>
        </p:spPr>
      </p:pic>
      <p:pic>
        <p:nvPicPr>
          <p:cNvPr id="15" name="Picture 14">
            <a:extLst>
              <a:ext uri="{FF2B5EF4-FFF2-40B4-BE49-F238E27FC236}">
                <a16:creationId xmlns:a16="http://schemas.microsoft.com/office/drawing/2014/main" id="{826ACC61-C87B-7B46-BDB7-439D6B4977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99247" y="2501654"/>
            <a:ext cx="1954827" cy="1954827"/>
          </a:xfrm>
          <a:prstGeom prst="rect">
            <a:avLst/>
          </a:prstGeom>
        </p:spPr>
      </p:pic>
      <p:pic>
        <p:nvPicPr>
          <p:cNvPr id="17" name="Picture 16">
            <a:extLst>
              <a:ext uri="{FF2B5EF4-FFF2-40B4-BE49-F238E27FC236}">
                <a16:creationId xmlns:a16="http://schemas.microsoft.com/office/drawing/2014/main" id="{DD6727A5-2FEA-4F4D-AB83-8F368D4F1E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3179" y="2654156"/>
            <a:ext cx="1954827" cy="1954827"/>
          </a:xfrm>
          <a:prstGeom prst="rect">
            <a:avLst/>
          </a:prstGeom>
        </p:spPr>
      </p:pic>
      <p:pic>
        <p:nvPicPr>
          <p:cNvPr id="12" name="Picture 11">
            <a:extLst>
              <a:ext uri="{FF2B5EF4-FFF2-40B4-BE49-F238E27FC236}">
                <a16:creationId xmlns:a16="http://schemas.microsoft.com/office/drawing/2014/main" id="{3C7D8156-4508-A040-9C96-0C7A7050F280}"/>
              </a:ext>
            </a:extLst>
          </p:cNvPr>
          <p:cNvPicPr>
            <a:picLocks noChangeAspect="1"/>
          </p:cNvPicPr>
          <p:nvPr/>
        </p:nvPicPr>
        <p:blipFill>
          <a:blip r:embed="rId6"/>
          <a:stretch>
            <a:fillRect/>
          </a:stretch>
        </p:blipFill>
        <p:spPr>
          <a:xfrm>
            <a:off x="4774109" y="4194244"/>
            <a:ext cx="1956816" cy="1956816"/>
          </a:xfrm>
          <a:prstGeom prst="rect">
            <a:avLst/>
          </a:prstGeom>
        </p:spPr>
      </p:pic>
      <p:sp>
        <p:nvSpPr>
          <p:cNvPr id="14" name="TextBox 13">
            <a:extLst>
              <a:ext uri="{FF2B5EF4-FFF2-40B4-BE49-F238E27FC236}">
                <a16:creationId xmlns:a16="http://schemas.microsoft.com/office/drawing/2014/main" id="{08B81A1F-0CE1-194A-BF56-D0E63FBE02D8}"/>
              </a:ext>
            </a:extLst>
          </p:cNvPr>
          <p:cNvSpPr txBox="1"/>
          <p:nvPr/>
        </p:nvSpPr>
        <p:spPr>
          <a:xfrm>
            <a:off x="4588574" y="6182180"/>
            <a:ext cx="2290050" cy="461665"/>
          </a:xfrm>
          <a:prstGeom prst="rect">
            <a:avLst/>
          </a:prstGeom>
          <a:noFill/>
        </p:spPr>
        <p:txBody>
          <a:bodyPr wrap="none" rtlCol="0">
            <a:spAutoFit/>
          </a:bodyPr>
          <a:lstStyle/>
          <a:p>
            <a:pPr algn="ctr"/>
            <a:r>
              <a:rPr lang="en-US" sz="2400" dirty="0">
                <a:latin typeface="Museo Sans 100" panose="02000000000000000000" pitchFamily="2" charset="77"/>
              </a:rPr>
              <a:t>Clinical Expertise</a:t>
            </a:r>
            <a:endParaRPr lang="en-US" dirty="0">
              <a:latin typeface="Museo Sans 100" panose="02000000000000000000" pitchFamily="2" charset="77"/>
            </a:endParaRPr>
          </a:p>
        </p:txBody>
      </p:sp>
      <p:sp>
        <p:nvSpPr>
          <p:cNvPr id="16" name="Rectangle 15">
            <a:extLst>
              <a:ext uri="{FF2B5EF4-FFF2-40B4-BE49-F238E27FC236}">
                <a16:creationId xmlns:a16="http://schemas.microsoft.com/office/drawing/2014/main" id="{4F060F5B-7E04-6140-9F36-41F74890F40C}"/>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3384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852D-326C-D547-A1A8-03107F3D368A}"/>
              </a:ext>
            </a:extLst>
          </p:cNvPr>
          <p:cNvSpPr>
            <a:spLocks noGrp="1"/>
          </p:cNvSpPr>
          <p:nvPr>
            <p:ph type="title"/>
          </p:nvPr>
        </p:nvSpPr>
        <p:spPr/>
        <p:txBody>
          <a:bodyPr/>
          <a:lstStyle/>
          <a:p>
            <a:r>
              <a:rPr lang="en-US" dirty="0"/>
              <a:t>References</a:t>
            </a:r>
          </a:p>
        </p:txBody>
      </p:sp>
      <p:pic>
        <p:nvPicPr>
          <p:cNvPr id="5" name="Picture 4">
            <a:extLst>
              <a:ext uri="{FF2B5EF4-FFF2-40B4-BE49-F238E27FC236}">
                <a16:creationId xmlns:a16="http://schemas.microsoft.com/office/drawing/2014/main" id="{8E027128-1685-7844-B3BF-C9112635E1F8}"/>
              </a:ext>
            </a:extLst>
          </p:cNvPr>
          <p:cNvPicPr>
            <a:picLocks noChangeAspect="1"/>
          </p:cNvPicPr>
          <p:nvPr/>
        </p:nvPicPr>
        <p:blipFill>
          <a:blip r:embed="rId2"/>
          <a:stretch>
            <a:fillRect/>
          </a:stretch>
        </p:blipFill>
        <p:spPr>
          <a:xfrm>
            <a:off x="0" y="982328"/>
            <a:ext cx="12192000" cy="5334000"/>
          </a:xfrm>
          <a:prstGeom prst="rect">
            <a:avLst/>
          </a:prstGeom>
        </p:spPr>
      </p:pic>
      <p:sp>
        <p:nvSpPr>
          <p:cNvPr id="4" name="Rectangle 3">
            <a:extLst>
              <a:ext uri="{FF2B5EF4-FFF2-40B4-BE49-F238E27FC236}">
                <a16:creationId xmlns:a16="http://schemas.microsoft.com/office/drawing/2014/main" id="{BFDE2C0E-1811-1142-B355-CCFD1A15FBAC}"/>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408815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852D-326C-D547-A1A8-03107F3D368A}"/>
              </a:ext>
            </a:extLst>
          </p:cNvPr>
          <p:cNvSpPr>
            <a:spLocks noGrp="1"/>
          </p:cNvSpPr>
          <p:nvPr>
            <p:ph type="title"/>
          </p:nvPr>
        </p:nvSpPr>
        <p:spPr/>
        <p:txBody>
          <a:bodyPr/>
          <a:lstStyle/>
          <a:p>
            <a:r>
              <a:rPr lang="en-US" dirty="0"/>
              <a:t>References</a:t>
            </a:r>
          </a:p>
        </p:txBody>
      </p:sp>
      <p:pic>
        <p:nvPicPr>
          <p:cNvPr id="3" name="Picture 2">
            <a:extLst>
              <a:ext uri="{FF2B5EF4-FFF2-40B4-BE49-F238E27FC236}">
                <a16:creationId xmlns:a16="http://schemas.microsoft.com/office/drawing/2014/main" id="{6D050E2E-8395-CC4B-96B7-8860877CB87C}"/>
              </a:ext>
            </a:extLst>
          </p:cNvPr>
          <p:cNvPicPr>
            <a:picLocks noChangeAspect="1"/>
          </p:cNvPicPr>
          <p:nvPr/>
        </p:nvPicPr>
        <p:blipFill>
          <a:blip r:embed="rId2"/>
          <a:stretch>
            <a:fillRect/>
          </a:stretch>
        </p:blipFill>
        <p:spPr>
          <a:xfrm>
            <a:off x="0" y="982328"/>
            <a:ext cx="12192000" cy="5334000"/>
          </a:xfrm>
          <a:prstGeom prst="rect">
            <a:avLst/>
          </a:prstGeom>
        </p:spPr>
      </p:pic>
      <p:sp>
        <p:nvSpPr>
          <p:cNvPr id="4" name="Rectangle 3">
            <a:extLst>
              <a:ext uri="{FF2B5EF4-FFF2-40B4-BE49-F238E27FC236}">
                <a16:creationId xmlns:a16="http://schemas.microsoft.com/office/drawing/2014/main" id="{7C7907FD-47CE-FA4C-AF2C-B8258DA0EB2E}"/>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54749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879B-D4C7-744E-8CBD-FA2952834EA8}"/>
              </a:ext>
            </a:extLst>
          </p:cNvPr>
          <p:cNvSpPr>
            <a:spLocks noGrp="1"/>
          </p:cNvSpPr>
          <p:nvPr>
            <p:ph type="title"/>
          </p:nvPr>
        </p:nvSpPr>
        <p:spPr/>
        <p:txBody>
          <a:bodyPr/>
          <a:lstStyle/>
          <a:p>
            <a:r>
              <a:rPr lang="en-US" dirty="0"/>
              <a:t>Learning Objectives of the Tutorial</a:t>
            </a:r>
          </a:p>
        </p:txBody>
      </p:sp>
      <p:sp>
        <p:nvSpPr>
          <p:cNvPr id="3" name="Content Placeholder 2">
            <a:extLst>
              <a:ext uri="{FF2B5EF4-FFF2-40B4-BE49-F238E27FC236}">
                <a16:creationId xmlns:a16="http://schemas.microsoft.com/office/drawing/2014/main" id="{567F547E-6A5C-4940-9DCA-FFC1F5728151}"/>
              </a:ext>
            </a:extLst>
          </p:cNvPr>
          <p:cNvSpPr>
            <a:spLocks noGrp="1"/>
          </p:cNvSpPr>
          <p:nvPr>
            <p:ph sz="half" idx="2"/>
          </p:nvPr>
        </p:nvSpPr>
        <p:spPr>
          <a:xfrm>
            <a:off x="838200" y="1825625"/>
            <a:ext cx="7023538" cy="4351338"/>
          </a:xfrm>
        </p:spPr>
        <p:txBody>
          <a:bodyPr>
            <a:normAutofit/>
          </a:bodyPr>
          <a:lstStyle/>
          <a:p>
            <a:r>
              <a:rPr lang="en-US" sz="2000" dirty="0"/>
              <a:t>Why ? </a:t>
            </a:r>
          </a:p>
          <a:p>
            <a:pPr lvl="1"/>
            <a:r>
              <a:rPr lang="en-US" sz="1600" dirty="0"/>
              <a:t>The AI &amp; ML needs to provide explanations in Healthcare.</a:t>
            </a:r>
          </a:p>
          <a:p>
            <a:r>
              <a:rPr lang="en-US" sz="2000" dirty="0"/>
              <a:t>What ? </a:t>
            </a:r>
          </a:p>
          <a:p>
            <a:pPr lvl="1"/>
            <a:r>
              <a:rPr lang="en-US" sz="1600" dirty="0"/>
              <a:t>Type of Explanations do we need in Healthcare</a:t>
            </a:r>
          </a:p>
          <a:p>
            <a:r>
              <a:rPr lang="en-US" sz="2000" dirty="0"/>
              <a:t>How ?</a:t>
            </a:r>
          </a:p>
          <a:p>
            <a:pPr lvl="1"/>
            <a:r>
              <a:rPr lang="en-US" sz="1600" dirty="0"/>
              <a:t>To select the right machine learning algorithms when explanations are needed</a:t>
            </a:r>
          </a:p>
          <a:p>
            <a:r>
              <a:rPr lang="en-US" sz="2000" dirty="0"/>
              <a:t>Where ?</a:t>
            </a:r>
          </a:p>
          <a:p>
            <a:pPr lvl="1"/>
            <a:r>
              <a:rPr lang="en-US" sz="1600" dirty="0"/>
              <a:t>Settings and different types of interpretable machine learning models</a:t>
            </a:r>
          </a:p>
          <a:p>
            <a:r>
              <a:rPr lang="en-US" sz="2000" dirty="0"/>
              <a:t>When?</a:t>
            </a:r>
          </a:p>
          <a:p>
            <a:pPr lvl="1"/>
            <a:r>
              <a:rPr lang="en-US" sz="1600" dirty="0"/>
              <a:t> The past the present and the future of explainable AI in healthcare</a:t>
            </a:r>
          </a:p>
        </p:txBody>
      </p:sp>
      <p:pic>
        <p:nvPicPr>
          <p:cNvPr id="6" name="Picture 5">
            <a:extLst>
              <a:ext uri="{FF2B5EF4-FFF2-40B4-BE49-F238E27FC236}">
                <a16:creationId xmlns:a16="http://schemas.microsoft.com/office/drawing/2014/main" id="{1A10CCE1-07A1-B947-B00C-94C5F478CF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7309" y="1617888"/>
            <a:ext cx="3934691" cy="5240112"/>
          </a:xfrm>
          <a:prstGeom prst="rect">
            <a:avLst/>
          </a:prstGeom>
        </p:spPr>
      </p:pic>
      <p:sp>
        <p:nvSpPr>
          <p:cNvPr id="7" name="Rectangle 6">
            <a:extLst>
              <a:ext uri="{FF2B5EF4-FFF2-40B4-BE49-F238E27FC236}">
                <a16:creationId xmlns:a16="http://schemas.microsoft.com/office/drawing/2014/main" id="{E52206C7-96ED-2245-AA94-A0514E1299DF}"/>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06073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852D-326C-D547-A1A8-03107F3D368A}"/>
              </a:ext>
            </a:extLst>
          </p:cNvPr>
          <p:cNvSpPr>
            <a:spLocks noGrp="1"/>
          </p:cNvSpPr>
          <p:nvPr>
            <p:ph type="title"/>
          </p:nvPr>
        </p:nvSpPr>
        <p:spPr/>
        <p:txBody>
          <a:bodyPr/>
          <a:lstStyle/>
          <a:p>
            <a:r>
              <a:rPr lang="en-US" dirty="0"/>
              <a:t>References</a:t>
            </a:r>
          </a:p>
        </p:txBody>
      </p:sp>
      <p:pic>
        <p:nvPicPr>
          <p:cNvPr id="3" name="Picture 2">
            <a:extLst>
              <a:ext uri="{FF2B5EF4-FFF2-40B4-BE49-F238E27FC236}">
                <a16:creationId xmlns:a16="http://schemas.microsoft.com/office/drawing/2014/main" id="{B417CA98-B1F7-1049-BB32-0E18C8F8DEA9}"/>
              </a:ext>
            </a:extLst>
          </p:cNvPr>
          <p:cNvPicPr>
            <a:picLocks noChangeAspect="1"/>
          </p:cNvPicPr>
          <p:nvPr/>
        </p:nvPicPr>
        <p:blipFill>
          <a:blip r:embed="rId2"/>
          <a:stretch>
            <a:fillRect/>
          </a:stretch>
        </p:blipFill>
        <p:spPr>
          <a:xfrm>
            <a:off x="0" y="982328"/>
            <a:ext cx="12192000" cy="5295900"/>
          </a:xfrm>
          <a:prstGeom prst="rect">
            <a:avLst/>
          </a:prstGeom>
        </p:spPr>
      </p:pic>
      <p:sp>
        <p:nvSpPr>
          <p:cNvPr id="4" name="Rectangle 3">
            <a:extLst>
              <a:ext uri="{FF2B5EF4-FFF2-40B4-BE49-F238E27FC236}">
                <a16:creationId xmlns:a16="http://schemas.microsoft.com/office/drawing/2014/main" id="{D1231659-B1B6-A040-BC8B-3DC7BE3ADC51}"/>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6249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68AA-1948-8A46-BA91-79653618A7F2}"/>
              </a:ext>
            </a:extLst>
          </p:cNvPr>
          <p:cNvSpPr>
            <a:spLocks noGrp="1"/>
          </p:cNvSpPr>
          <p:nvPr>
            <p:ph type="title"/>
          </p:nvPr>
        </p:nvSpPr>
        <p:spPr/>
        <p:txBody>
          <a:bodyPr/>
          <a:lstStyle/>
          <a:p>
            <a:r>
              <a:rPr lang="en-US" dirty="0"/>
              <a:t>Explainable By Any other Name.. </a:t>
            </a:r>
            <a:r>
              <a:rPr lang="en-US" sz="1200" dirty="0"/>
              <a:t>is still explainable</a:t>
            </a:r>
            <a:endParaRPr lang="en-US" dirty="0"/>
          </a:p>
        </p:txBody>
      </p:sp>
      <p:sp>
        <p:nvSpPr>
          <p:cNvPr id="3" name="Content Placeholder 2">
            <a:extLst>
              <a:ext uri="{FF2B5EF4-FFF2-40B4-BE49-F238E27FC236}">
                <a16:creationId xmlns:a16="http://schemas.microsoft.com/office/drawing/2014/main" id="{648CA102-B070-284F-A078-45B2ACB256C0}"/>
              </a:ext>
            </a:extLst>
          </p:cNvPr>
          <p:cNvSpPr>
            <a:spLocks noGrp="1"/>
          </p:cNvSpPr>
          <p:nvPr>
            <p:ph sz="half" idx="2"/>
          </p:nvPr>
        </p:nvSpPr>
        <p:spPr>
          <a:xfrm>
            <a:off x="838200" y="1825625"/>
            <a:ext cx="6949966" cy="4351338"/>
          </a:xfrm>
        </p:spPr>
        <p:txBody>
          <a:bodyPr>
            <a:normAutofit lnSpcReduction="10000"/>
          </a:bodyPr>
          <a:lstStyle/>
          <a:p>
            <a:r>
              <a:rPr lang="en-US" sz="2800" b="1" dirty="0"/>
              <a:t>Explain: </a:t>
            </a:r>
            <a:r>
              <a:rPr lang="en-US" sz="2800" dirty="0"/>
              <a:t>Make (an idea or situation) clear to someone by describing it in more detail or revealing relevant facts.</a:t>
            </a:r>
          </a:p>
          <a:p>
            <a:r>
              <a:rPr lang="en-US" sz="2800" b="1" dirty="0"/>
              <a:t>Interpret: </a:t>
            </a:r>
            <a:r>
              <a:rPr lang="en-US" sz="2800" dirty="0"/>
              <a:t>Explain the meaning of (information or actions)</a:t>
            </a:r>
          </a:p>
          <a:p>
            <a:r>
              <a:rPr lang="en-US" sz="2800" b="1" dirty="0"/>
              <a:t>Understand: </a:t>
            </a:r>
            <a:r>
              <a:rPr lang="en-US" sz="2800" dirty="0"/>
              <a:t>Perceive the intended meaning of (words, a language, or a speaker)</a:t>
            </a:r>
          </a:p>
          <a:p>
            <a:r>
              <a:rPr lang="en-US" sz="2800" b="1" dirty="0"/>
              <a:t>Comprehend: </a:t>
            </a:r>
            <a:r>
              <a:rPr lang="en-US" sz="2800" dirty="0"/>
              <a:t>Grasp mentally; understand</a:t>
            </a:r>
          </a:p>
          <a:p>
            <a:r>
              <a:rPr lang="en-US" sz="2800" b="1" dirty="0"/>
              <a:t>Intelligible: </a:t>
            </a:r>
            <a:r>
              <a:rPr lang="en-US" sz="2800" dirty="0"/>
              <a:t>Able to be understood; comprehensible</a:t>
            </a:r>
            <a:br>
              <a:rPr lang="en-US" sz="2800" dirty="0"/>
            </a:br>
            <a:r>
              <a:rPr lang="en-US" sz="2000" dirty="0">
                <a:latin typeface="Museo Sans 100" panose="02000000000000000000" pitchFamily="2" charset="77"/>
              </a:rPr>
              <a:t>[Dictionary, Oxford English 2018]</a:t>
            </a:r>
            <a:endParaRPr lang="en-US" sz="2800" dirty="0">
              <a:latin typeface="Museo Sans 100" panose="02000000000000000000" pitchFamily="2" charset="77"/>
            </a:endParaRPr>
          </a:p>
        </p:txBody>
      </p:sp>
      <p:pic>
        <p:nvPicPr>
          <p:cNvPr id="5" name="Picture 4">
            <a:extLst>
              <a:ext uri="{FF2B5EF4-FFF2-40B4-BE49-F238E27FC236}">
                <a16:creationId xmlns:a16="http://schemas.microsoft.com/office/drawing/2014/main" id="{BB032CEB-4F2C-2A40-96C9-8942AB5672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9524" y="2271028"/>
            <a:ext cx="3460531" cy="3460531"/>
          </a:xfrm>
          <a:prstGeom prst="rect">
            <a:avLst/>
          </a:prstGeom>
        </p:spPr>
      </p:pic>
      <p:sp>
        <p:nvSpPr>
          <p:cNvPr id="7" name="Rectangle 6">
            <a:extLst>
              <a:ext uri="{FF2B5EF4-FFF2-40B4-BE49-F238E27FC236}">
                <a16:creationId xmlns:a16="http://schemas.microsoft.com/office/drawing/2014/main" id="{2D0CCF9C-1586-CE46-A84E-70B172C63EDA}"/>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133034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60C6-35CA-9C46-A9C6-E5F1EC54A705}"/>
              </a:ext>
            </a:extLst>
          </p:cNvPr>
          <p:cNvSpPr>
            <a:spLocks noGrp="1"/>
          </p:cNvSpPr>
          <p:nvPr>
            <p:ph type="title"/>
          </p:nvPr>
        </p:nvSpPr>
        <p:spPr/>
        <p:txBody>
          <a:bodyPr/>
          <a:lstStyle/>
          <a:p>
            <a:r>
              <a:rPr lang="en-US" dirty="0"/>
              <a:t>A (Brief) History of </a:t>
            </a:r>
            <a:r>
              <a:rPr lang="en-US" i="1" dirty="0"/>
              <a:t>Need for </a:t>
            </a:r>
            <a:r>
              <a:rPr lang="en-US" i="1" dirty="0" err="1"/>
              <a:t>Explainations</a:t>
            </a:r>
            <a:r>
              <a:rPr lang="en-US" i="1" dirty="0"/>
              <a:t> </a:t>
            </a:r>
            <a:r>
              <a:rPr lang="en-US" dirty="0"/>
              <a:t>in Statistics</a:t>
            </a:r>
          </a:p>
        </p:txBody>
      </p:sp>
      <p:sp>
        <p:nvSpPr>
          <p:cNvPr id="3" name="Content Placeholder 2">
            <a:extLst>
              <a:ext uri="{FF2B5EF4-FFF2-40B4-BE49-F238E27FC236}">
                <a16:creationId xmlns:a16="http://schemas.microsoft.com/office/drawing/2014/main" id="{FCB54E9A-8151-AE43-9F16-515439289090}"/>
              </a:ext>
            </a:extLst>
          </p:cNvPr>
          <p:cNvSpPr>
            <a:spLocks noGrp="1"/>
          </p:cNvSpPr>
          <p:nvPr>
            <p:ph sz="half" idx="2"/>
          </p:nvPr>
        </p:nvSpPr>
        <p:spPr>
          <a:xfrm>
            <a:off x="838200" y="1825624"/>
            <a:ext cx="8022021" cy="5032375"/>
          </a:xfrm>
        </p:spPr>
        <p:txBody>
          <a:bodyPr>
            <a:normAutofit/>
          </a:bodyPr>
          <a:lstStyle/>
          <a:p>
            <a:pPr>
              <a:lnSpc>
                <a:spcPct val="100000"/>
              </a:lnSpc>
            </a:pPr>
            <a:r>
              <a:rPr lang="en-US" sz="2000" dirty="0"/>
              <a:t>Foundations of Logic: Clear and explicit reasoning, explainable to almost anyone</a:t>
            </a:r>
          </a:p>
          <a:p>
            <a:pPr>
              <a:lnSpc>
                <a:spcPct val="100000"/>
              </a:lnSpc>
            </a:pPr>
            <a:r>
              <a:rPr lang="en-US" sz="2000" dirty="0"/>
              <a:t>Bayes: Grounding Probability and inference on solid foundations (18</a:t>
            </a:r>
            <a:r>
              <a:rPr lang="en-US" sz="2000" baseline="30000" dirty="0"/>
              <a:t>th</a:t>
            </a:r>
            <a:r>
              <a:rPr lang="en-US" sz="2000" dirty="0"/>
              <a:t> century) </a:t>
            </a:r>
            <a:r>
              <a:rPr lang="en-US" sz="1600" dirty="0">
                <a:latin typeface="Museo Sans 100" panose="02000000000000000000" pitchFamily="2" charset="77"/>
              </a:rPr>
              <a:t>[</a:t>
            </a:r>
            <a:r>
              <a:rPr lang="tr-TR" sz="1600" dirty="0" err="1">
                <a:latin typeface="Museo Sans 100" panose="02000000000000000000" pitchFamily="2" charset="77"/>
              </a:rPr>
              <a:t>Bayes</a:t>
            </a:r>
            <a:r>
              <a:rPr lang="tr-TR" sz="1600" dirty="0">
                <a:latin typeface="Museo Sans 100" panose="02000000000000000000" pitchFamily="2" charset="77"/>
              </a:rPr>
              <a:t> 1763</a:t>
            </a:r>
            <a:r>
              <a:rPr lang="en-US" sz="1600" dirty="0">
                <a:latin typeface="Museo Sans 100" panose="02000000000000000000" pitchFamily="2" charset="77"/>
              </a:rPr>
              <a:t>]</a:t>
            </a:r>
          </a:p>
          <a:p>
            <a:pPr>
              <a:lnSpc>
                <a:spcPct val="100000"/>
              </a:lnSpc>
            </a:pPr>
            <a:r>
              <a:rPr lang="en-US" sz="2000" dirty="0"/>
              <a:t>Goal of (early) AI: Mimic human reasoning mechanically</a:t>
            </a:r>
          </a:p>
          <a:p>
            <a:pPr>
              <a:lnSpc>
                <a:spcPct val="100000"/>
              </a:lnSpc>
            </a:pPr>
            <a:r>
              <a:rPr lang="en-US" sz="2000" dirty="0"/>
              <a:t>Early Expert Systems in healthcare like MYCIN were explainable systems</a:t>
            </a:r>
          </a:p>
          <a:p>
            <a:pPr>
              <a:lnSpc>
                <a:spcPct val="100000"/>
              </a:lnSpc>
            </a:pPr>
            <a:r>
              <a:rPr lang="en-US" sz="2000" dirty="0"/>
              <a:t>Push around </a:t>
            </a:r>
            <a:r>
              <a:rPr lang="en-US" sz="2000" dirty="0" err="1"/>
              <a:t>explainability</a:t>
            </a:r>
            <a:r>
              <a:rPr lang="en-US" sz="2000" dirty="0"/>
              <a:t> when ensemble methods first came about in the 1980s</a:t>
            </a:r>
          </a:p>
          <a:p>
            <a:pPr>
              <a:lnSpc>
                <a:spcPct val="100000"/>
              </a:lnSpc>
            </a:pPr>
            <a:r>
              <a:rPr lang="en-US" sz="2000" dirty="0"/>
              <a:t>Current interest in </a:t>
            </a:r>
            <a:r>
              <a:rPr lang="en-US" sz="2000" dirty="0" err="1"/>
              <a:t>explainability</a:t>
            </a:r>
            <a:r>
              <a:rPr lang="en-US" sz="2000" dirty="0"/>
              <a:t> is because of widespread adoption and deployment of machine learning systems </a:t>
            </a:r>
          </a:p>
        </p:txBody>
      </p:sp>
      <p:pic>
        <p:nvPicPr>
          <p:cNvPr id="4" name="Content Placeholder 7">
            <a:extLst>
              <a:ext uri="{FF2B5EF4-FFF2-40B4-BE49-F238E27FC236}">
                <a16:creationId xmlns:a16="http://schemas.microsoft.com/office/drawing/2014/main" id="{3B7DBBDF-D64E-D54A-B3A7-07C60DE6CB5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50017" y="1668576"/>
            <a:ext cx="2103783" cy="2253386"/>
          </a:xfrm>
          <a:prstGeom prst="rect">
            <a:avLst/>
          </a:prstGeom>
        </p:spPr>
      </p:pic>
      <p:pic>
        <p:nvPicPr>
          <p:cNvPr id="7" name="Picture 6">
            <a:extLst>
              <a:ext uri="{FF2B5EF4-FFF2-40B4-BE49-F238E27FC236}">
                <a16:creationId xmlns:a16="http://schemas.microsoft.com/office/drawing/2014/main" id="{D721D1DE-1200-3E42-9A1D-F5045A796A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0017" y="3974970"/>
            <a:ext cx="2103783" cy="2864261"/>
          </a:xfrm>
          <a:prstGeom prst="rect">
            <a:avLst/>
          </a:prstGeom>
        </p:spPr>
      </p:pic>
      <p:sp>
        <p:nvSpPr>
          <p:cNvPr id="5" name="TextBox 4">
            <a:extLst>
              <a:ext uri="{FF2B5EF4-FFF2-40B4-BE49-F238E27FC236}">
                <a16:creationId xmlns:a16="http://schemas.microsoft.com/office/drawing/2014/main" id="{4D34338F-F8E4-0E4E-9370-BBB0DC45DF15}"/>
              </a:ext>
            </a:extLst>
          </p:cNvPr>
          <p:cNvSpPr txBox="1"/>
          <p:nvPr/>
        </p:nvSpPr>
        <p:spPr>
          <a:xfrm>
            <a:off x="9646440" y="6581001"/>
            <a:ext cx="1310936" cy="276999"/>
          </a:xfrm>
          <a:prstGeom prst="rect">
            <a:avLst/>
          </a:prstGeom>
          <a:noFill/>
        </p:spPr>
        <p:txBody>
          <a:bodyPr wrap="none" rtlCol="0">
            <a:spAutoFit/>
          </a:bodyPr>
          <a:lstStyle/>
          <a:p>
            <a:r>
              <a:rPr lang="en-US" sz="1200" i="1" dirty="0">
                <a:solidFill>
                  <a:schemeClr val="bg1"/>
                </a:solidFill>
              </a:rPr>
              <a:t>Source: </a:t>
            </a:r>
            <a:r>
              <a:rPr lang="en-US" sz="1200" dirty="0">
                <a:solidFill>
                  <a:schemeClr val="bg1"/>
                </a:solidFill>
              </a:rPr>
              <a:t>Wikipedia</a:t>
            </a:r>
          </a:p>
        </p:txBody>
      </p:sp>
      <p:sp>
        <p:nvSpPr>
          <p:cNvPr id="9" name="Rectangle 8">
            <a:extLst>
              <a:ext uri="{FF2B5EF4-FFF2-40B4-BE49-F238E27FC236}">
                <a16:creationId xmlns:a16="http://schemas.microsoft.com/office/drawing/2014/main" id="{587E2602-A234-0041-BE5E-F957DDC70740}"/>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179960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020A-A45B-7D4C-994A-1DAF1926BF6F}"/>
              </a:ext>
            </a:extLst>
          </p:cNvPr>
          <p:cNvSpPr>
            <a:spLocks noGrp="1"/>
          </p:cNvSpPr>
          <p:nvPr>
            <p:ph type="title"/>
          </p:nvPr>
        </p:nvSpPr>
        <p:spPr/>
        <p:txBody>
          <a:bodyPr/>
          <a:lstStyle/>
          <a:p>
            <a:r>
              <a:rPr lang="en-US" dirty="0"/>
              <a:t>Explainable AI / Interpretable Machine Learning</a:t>
            </a:r>
          </a:p>
        </p:txBody>
      </p:sp>
      <p:sp>
        <p:nvSpPr>
          <p:cNvPr id="3" name="Content Placeholder 2">
            <a:extLst>
              <a:ext uri="{FF2B5EF4-FFF2-40B4-BE49-F238E27FC236}">
                <a16:creationId xmlns:a16="http://schemas.microsoft.com/office/drawing/2014/main" id="{EB3F2DFD-191F-B445-BB9C-093AF36AC7C2}"/>
              </a:ext>
            </a:extLst>
          </p:cNvPr>
          <p:cNvSpPr>
            <a:spLocks noGrp="1"/>
          </p:cNvSpPr>
          <p:nvPr>
            <p:ph sz="half" idx="2"/>
          </p:nvPr>
        </p:nvSpPr>
        <p:spPr>
          <a:xfrm>
            <a:off x="838200" y="1825624"/>
            <a:ext cx="6214241" cy="5032375"/>
          </a:xfrm>
        </p:spPr>
        <p:txBody>
          <a:bodyPr>
            <a:normAutofit/>
          </a:bodyPr>
          <a:lstStyle/>
          <a:p>
            <a:r>
              <a:rPr lang="en-US" sz="2800" b="1" dirty="0"/>
              <a:t>Explanations</a:t>
            </a:r>
            <a:r>
              <a:rPr lang="en-US" sz="2800" dirty="0"/>
              <a:t> of AI/machine learning models to </a:t>
            </a:r>
            <a:r>
              <a:rPr lang="en-US" sz="2800" b="1" dirty="0"/>
              <a:t>humans</a:t>
            </a:r>
            <a:r>
              <a:rPr lang="en-US" sz="2800" dirty="0"/>
              <a:t> with </a:t>
            </a:r>
            <a:r>
              <a:rPr lang="en-US" sz="2800" b="1" dirty="0"/>
              <a:t>domain knowledge</a:t>
            </a:r>
            <a:br>
              <a:rPr lang="en-US" sz="2800" b="1" dirty="0"/>
            </a:br>
            <a:r>
              <a:rPr lang="en-US" sz="2000" dirty="0">
                <a:latin typeface="Museo Sans 100" panose="02000000000000000000" pitchFamily="2" charset="77"/>
              </a:rPr>
              <a:t>[</a:t>
            </a:r>
            <a:r>
              <a:rPr lang="hu-HU" sz="2000" dirty="0" err="1">
                <a:latin typeface="Museo Sans 100" panose="02000000000000000000" pitchFamily="2" charset="77"/>
              </a:rPr>
              <a:t>Craik</a:t>
            </a:r>
            <a:r>
              <a:rPr lang="hu-HU" sz="2000" dirty="0">
                <a:latin typeface="Museo Sans 100" panose="02000000000000000000" pitchFamily="2" charset="77"/>
              </a:rPr>
              <a:t> 1967, </a:t>
            </a:r>
            <a:r>
              <a:rPr lang="en-US" sz="2000" dirty="0">
                <a:latin typeface="Museo Sans 100" panose="02000000000000000000" pitchFamily="2" charset="77"/>
              </a:rPr>
              <a:t>Doshi-Velez 2014]</a:t>
            </a:r>
            <a:endParaRPr lang="en-US" sz="2800" dirty="0">
              <a:latin typeface="Museo Sans 100" panose="02000000000000000000" pitchFamily="2" charset="77"/>
            </a:endParaRPr>
          </a:p>
          <a:p>
            <a:r>
              <a:rPr lang="en-US" sz="2800" dirty="0"/>
              <a:t>Why is the prediction being made?</a:t>
            </a:r>
          </a:p>
          <a:p>
            <a:r>
              <a:rPr lang="en-US" sz="2800" dirty="0"/>
              <a:t>Comprehensible to humans in (</a:t>
            </a:r>
            <a:r>
              <a:rPr lang="en-US" sz="2800" dirty="0" err="1"/>
              <a:t>i</a:t>
            </a:r>
            <a:r>
              <a:rPr lang="en-US" sz="2800" dirty="0"/>
              <a:t>) natural language (ii) easy to understand representations</a:t>
            </a:r>
          </a:p>
        </p:txBody>
      </p:sp>
      <p:sp>
        <p:nvSpPr>
          <p:cNvPr id="4" name="TextBox 3">
            <a:extLst>
              <a:ext uri="{FF2B5EF4-FFF2-40B4-BE49-F238E27FC236}">
                <a16:creationId xmlns:a16="http://schemas.microsoft.com/office/drawing/2014/main" id="{0157BA4B-F28A-7D4D-A188-740795D89B51}"/>
              </a:ext>
            </a:extLst>
          </p:cNvPr>
          <p:cNvSpPr txBox="1"/>
          <p:nvPr/>
        </p:nvSpPr>
        <p:spPr>
          <a:xfrm>
            <a:off x="8234630" y="6027190"/>
            <a:ext cx="2768708" cy="341632"/>
          </a:xfrm>
          <a:prstGeom prst="rect">
            <a:avLst/>
          </a:prstGeom>
          <a:noFill/>
        </p:spPr>
        <p:txBody>
          <a:bodyPr wrap="none" rtlCol="0">
            <a:spAutoFit/>
          </a:bodyPr>
          <a:lstStyle/>
          <a:p>
            <a:pPr algn="ctr"/>
            <a:r>
              <a:rPr lang="en-US" sz="1600" dirty="0">
                <a:latin typeface="Museo Sans 300" panose="02000000000000000000" pitchFamily="2" charset="77"/>
              </a:rPr>
              <a:t>Standard Model </a:t>
            </a:r>
            <a:r>
              <a:rPr lang="en-US" sz="1600" dirty="0" err="1">
                <a:latin typeface="Museo Sans 300" panose="02000000000000000000" pitchFamily="2" charset="77"/>
              </a:rPr>
              <a:t>Lagrangian</a:t>
            </a:r>
            <a:endParaRPr lang="en-US" sz="1600" dirty="0">
              <a:latin typeface="Museo Sans 300" panose="02000000000000000000" pitchFamily="2" charset="77"/>
            </a:endParaRPr>
          </a:p>
        </p:txBody>
      </p:sp>
      <p:pic>
        <p:nvPicPr>
          <p:cNvPr id="5" name="Picture 4">
            <a:extLst>
              <a:ext uri="{FF2B5EF4-FFF2-40B4-BE49-F238E27FC236}">
                <a16:creationId xmlns:a16="http://schemas.microsoft.com/office/drawing/2014/main" id="{214785AA-E240-0245-A2E1-44CC75C953D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98503" y="1825624"/>
            <a:ext cx="4040962" cy="4114800"/>
          </a:xfrm>
          <a:prstGeom prst="rect">
            <a:avLst/>
          </a:prstGeom>
          <a:ln>
            <a:solidFill>
              <a:schemeClr val="accent1"/>
            </a:solidFill>
          </a:ln>
        </p:spPr>
      </p:pic>
      <p:sp>
        <p:nvSpPr>
          <p:cNvPr id="7" name="Rectangle 6">
            <a:extLst>
              <a:ext uri="{FF2B5EF4-FFF2-40B4-BE49-F238E27FC236}">
                <a16:creationId xmlns:a16="http://schemas.microsoft.com/office/drawing/2014/main" id="{4C892E87-AC4A-5E4A-BF8A-4FB60DF39319}"/>
              </a:ext>
            </a:extLst>
          </p:cNvPr>
          <p:cNvSpPr/>
          <p:nvPr/>
        </p:nvSpPr>
        <p:spPr>
          <a:xfrm>
            <a:off x="0" y="651944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256040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F3CC-16B3-894B-B9ED-29B835344C90}"/>
              </a:ext>
            </a:extLst>
          </p:cNvPr>
          <p:cNvSpPr>
            <a:spLocks noGrp="1"/>
          </p:cNvSpPr>
          <p:nvPr>
            <p:ph type="title"/>
          </p:nvPr>
        </p:nvSpPr>
        <p:spPr/>
        <p:txBody>
          <a:bodyPr/>
          <a:lstStyle/>
          <a:p>
            <a:r>
              <a:rPr lang="en-US" dirty="0"/>
              <a:t>Explainable AI is More Than </a:t>
            </a:r>
            <a:r>
              <a:rPr lang="en-US" dirty="0">
                <a:solidFill>
                  <a:schemeClr val="tx2">
                    <a:lumMod val="75000"/>
                  </a:schemeClr>
                </a:solidFill>
              </a:rPr>
              <a:t>Models</a:t>
            </a:r>
          </a:p>
        </p:txBody>
      </p:sp>
      <p:sp>
        <p:nvSpPr>
          <p:cNvPr id="5" name="TextBox 4">
            <a:extLst>
              <a:ext uri="{FF2B5EF4-FFF2-40B4-BE49-F238E27FC236}">
                <a16:creationId xmlns:a16="http://schemas.microsoft.com/office/drawing/2014/main" id="{E1DC5D5F-7D5F-0147-8177-BB4917DEC420}"/>
              </a:ext>
            </a:extLst>
          </p:cNvPr>
          <p:cNvSpPr txBox="1"/>
          <p:nvPr/>
        </p:nvSpPr>
        <p:spPr>
          <a:xfrm>
            <a:off x="427137" y="4104903"/>
            <a:ext cx="1077539" cy="369332"/>
          </a:xfrm>
          <a:prstGeom prst="rect">
            <a:avLst/>
          </a:prstGeom>
          <a:noFill/>
        </p:spPr>
        <p:txBody>
          <a:bodyPr wrap="none" rtlCol="0">
            <a:spAutoFit/>
          </a:bodyPr>
          <a:lstStyle/>
          <a:p>
            <a:pPr algn="ctr"/>
            <a:r>
              <a:rPr lang="en-US">
                <a:latin typeface="Museo Sans 300" panose="02000000000000000000" pitchFamily="2" charset="77"/>
              </a:rPr>
              <a:t>Features</a:t>
            </a:r>
          </a:p>
        </p:txBody>
      </p:sp>
      <p:sp>
        <p:nvSpPr>
          <p:cNvPr id="6" name="TextBox 5">
            <a:extLst>
              <a:ext uri="{FF2B5EF4-FFF2-40B4-BE49-F238E27FC236}">
                <a16:creationId xmlns:a16="http://schemas.microsoft.com/office/drawing/2014/main" id="{82A446F5-A10D-A04B-91F0-72F2433EE77D}"/>
              </a:ext>
            </a:extLst>
          </p:cNvPr>
          <p:cNvSpPr txBox="1"/>
          <p:nvPr/>
        </p:nvSpPr>
        <p:spPr>
          <a:xfrm>
            <a:off x="2210652" y="4092578"/>
            <a:ext cx="1223412" cy="369332"/>
          </a:xfrm>
          <a:prstGeom prst="rect">
            <a:avLst/>
          </a:prstGeom>
          <a:noFill/>
        </p:spPr>
        <p:txBody>
          <a:bodyPr wrap="none" rtlCol="0">
            <a:spAutoFit/>
          </a:bodyPr>
          <a:lstStyle/>
          <a:p>
            <a:pPr algn="ctr"/>
            <a:r>
              <a:rPr lang="en-US" dirty="0">
                <a:latin typeface="Museo Sans 300" panose="02000000000000000000" pitchFamily="2" charset="77"/>
              </a:rPr>
              <a:t>Algorithm</a:t>
            </a:r>
          </a:p>
        </p:txBody>
      </p:sp>
      <p:sp>
        <p:nvSpPr>
          <p:cNvPr id="7" name="TextBox 6">
            <a:extLst>
              <a:ext uri="{FF2B5EF4-FFF2-40B4-BE49-F238E27FC236}">
                <a16:creationId xmlns:a16="http://schemas.microsoft.com/office/drawing/2014/main" id="{3FD80B02-41C0-A14D-80B5-35A1D3087F05}"/>
              </a:ext>
            </a:extLst>
          </p:cNvPr>
          <p:cNvSpPr txBox="1"/>
          <p:nvPr/>
        </p:nvSpPr>
        <p:spPr>
          <a:xfrm>
            <a:off x="4341638" y="4080470"/>
            <a:ext cx="2100255" cy="369332"/>
          </a:xfrm>
          <a:prstGeom prst="rect">
            <a:avLst/>
          </a:prstGeom>
          <a:noFill/>
        </p:spPr>
        <p:txBody>
          <a:bodyPr wrap="none" rtlCol="0">
            <a:spAutoFit/>
          </a:bodyPr>
          <a:lstStyle/>
          <a:p>
            <a:pPr algn="ctr"/>
            <a:r>
              <a:rPr lang="en-US" dirty="0">
                <a:latin typeface="Museo Sans 300" panose="02000000000000000000" pitchFamily="2" charset="77"/>
              </a:rPr>
              <a:t>Model Parameters</a:t>
            </a:r>
          </a:p>
        </p:txBody>
      </p:sp>
      <p:sp>
        <p:nvSpPr>
          <p:cNvPr id="8" name="TextBox 7">
            <a:extLst>
              <a:ext uri="{FF2B5EF4-FFF2-40B4-BE49-F238E27FC236}">
                <a16:creationId xmlns:a16="http://schemas.microsoft.com/office/drawing/2014/main" id="{4E7E07BA-DF0D-F745-8D1A-9BB1A8423059}"/>
              </a:ext>
            </a:extLst>
          </p:cNvPr>
          <p:cNvSpPr txBox="1"/>
          <p:nvPr/>
        </p:nvSpPr>
        <p:spPr>
          <a:xfrm>
            <a:off x="6968387" y="4080470"/>
            <a:ext cx="848309" cy="369332"/>
          </a:xfrm>
          <a:prstGeom prst="rect">
            <a:avLst/>
          </a:prstGeom>
          <a:noFill/>
        </p:spPr>
        <p:txBody>
          <a:bodyPr wrap="none" rtlCol="0">
            <a:spAutoFit/>
          </a:bodyPr>
          <a:lstStyle/>
          <a:p>
            <a:pPr algn="ctr"/>
            <a:r>
              <a:rPr lang="en-US" dirty="0">
                <a:latin typeface="Museo Sans 300" panose="02000000000000000000" pitchFamily="2" charset="77"/>
              </a:rPr>
              <a:t>Model</a:t>
            </a:r>
          </a:p>
        </p:txBody>
      </p:sp>
      <p:sp>
        <p:nvSpPr>
          <p:cNvPr id="9" name="TextBox 8">
            <a:extLst>
              <a:ext uri="{FF2B5EF4-FFF2-40B4-BE49-F238E27FC236}">
                <a16:creationId xmlns:a16="http://schemas.microsoft.com/office/drawing/2014/main" id="{9891E7E9-42F8-0042-BD7A-93D9F1E5CD28}"/>
              </a:ext>
            </a:extLst>
          </p:cNvPr>
          <p:cNvSpPr txBox="1"/>
          <p:nvPr/>
        </p:nvSpPr>
        <p:spPr>
          <a:xfrm>
            <a:off x="9243724" y="3222804"/>
            <a:ext cx="2170787" cy="369332"/>
          </a:xfrm>
          <a:prstGeom prst="rect">
            <a:avLst/>
          </a:prstGeom>
          <a:noFill/>
        </p:spPr>
        <p:txBody>
          <a:bodyPr wrap="none" rtlCol="0">
            <a:spAutoFit/>
          </a:bodyPr>
          <a:lstStyle/>
          <a:p>
            <a:pPr algn="ctr"/>
            <a:r>
              <a:rPr lang="en-US" dirty="0">
                <a:latin typeface="Museo Sans 300" panose="02000000000000000000" pitchFamily="2" charset="77"/>
              </a:rPr>
              <a:t>Cognitive Capacity</a:t>
            </a:r>
          </a:p>
        </p:txBody>
      </p:sp>
      <p:sp>
        <p:nvSpPr>
          <p:cNvPr id="10" name="TextBox 9">
            <a:extLst>
              <a:ext uri="{FF2B5EF4-FFF2-40B4-BE49-F238E27FC236}">
                <a16:creationId xmlns:a16="http://schemas.microsoft.com/office/drawing/2014/main" id="{3FA5FBDC-7CDC-A143-891F-6C8CFF9C0B3B}"/>
              </a:ext>
            </a:extLst>
          </p:cNvPr>
          <p:cNvSpPr txBox="1"/>
          <p:nvPr/>
        </p:nvSpPr>
        <p:spPr>
          <a:xfrm>
            <a:off x="9192428" y="4883396"/>
            <a:ext cx="2273379" cy="369332"/>
          </a:xfrm>
          <a:prstGeom prst="rect">
            <a:avLst/>
          </a:prstGeom>
          <a:noFill/>
        </p:spPr>
        <p:txBody>
          <a:bodyPr wrap="none" rtlCol="0">
            <a:spAutoFit/>
          </a:bodyPr>
          <a:lstStyle/>
          <a:p>
            <a:pPr algn="ctr"/>
            <a:r>
              <a:rPr lang="en-US" dirty="0">
                <a:latin typeface="Museo Sans 300" panose="02000000000000000000" pitchFamily="2" charset="77"/>
              </a:rPr>
              <a:t>Domain Knowledge</a:t>
            </a:r>
          </a:p>
        </p:txBody>
      </p:sp>
      <p:cxnSp>
        <p:nvCxnSpPr>
          <p:cNvPr id="11" name="Straight Connector 10">
            <a:extLst>
              <a:ext uri="{FF2B5EF4-FFF2-40B4-BE49-F238E27FC236}">
                <a16:creationId xmlns:a16="http://schemas.microsoft.com/office/drawing/2014/main" id="{FA666E7D-C481-9648-B483-543651C676D9}"/>
              </a:ext>
            </a:extLst>
          </p:cNvPr>
          <p:cNvCxnSpPr/>
          <p:nvPr/>
        </p:nvCxnSpPr>
        <p:spPr>
          <a:xfrm>
            <a:off x="8468286" y="2411909"/>
            <a:ext cx="49128" cy="4338767"/>
          </a:xfrm>
          <a:prstGeom prst="line">
            <a:avLst/>
          </a:prstGeom>
          <a:ln w="508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2DB6600-CBD9-7847-B0F0-7D0AFD83C5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345" y="2821344"/>
            <a:ext cx="914400" cy="914400"/>
          </a:xfrm>
          <a:prstGeom prst="rect">
            <a:avLst/>
          </a:prstGeom>
        </p:spPr>
      </p:pic>
      <p:pic>
        <p:nvPicPr>
          <p:cNvPr id="13" name="Picture 12">
            <a:extLst>
              <a:ext uri="{FF2B5EF4-FFF2-40B4-BE49-F238E27FC236}">
                <a16:creationId xmlns:a16="http://schemas.microsoft.com/office/drawing/2014/main" id="{41E858A1-F123-EE49-8968-BDC155148A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82954" y="2528170"/>
            <a:ext cx="1371600" cy="1371600"/>
          </a:xfrm>
          <a:prstGeom prst="rect">
            <a:avLst/>
          </a:prstGeom>
        </p:spPr>
      </p:pic>
      <p:sp>
        <p:nvSpPr>
          <p:cNvPr id="14" name="TextBox 13">
            <a:extLst>
              <a:ext uri="{FF2B5EF4-FFF2-40B4-BE49-F238E27FC236}">
                <a16:creationId xmlns:a16="http://schemas.microsoft.com/office/drawing/2014/main" id="{87D6E096-0E92-E645-BD01-F791B3634C58}"/>
              </a:ext>
            </a:extLst>
          </p:cNvPr>
          <p:cNvSpPr txBox="1"/>
          <p:nvPr/>
        </p:nvSpPr>
        <p:spPr>
          <a:xfrm>
            <a:off x="290662" y="4990852"/>
            <a:ext cx="7464415" cy="707886"/>
          </a:xfrm>
          <a:prstGeom prst="rect">
            <a:avLst/>
          </a:prstGeom>
          <a:noFill/>
        </p:spPr>
        <p:txBody>
          <a:bodyPr wrap="square" rtlCol="0">
            <a:spAutoFit/>
          </a:bodyPr>
          <a:lstStyle/>
          <a:p>
            <a:r>
              <a:rPr lang="en-US" sz="2000" dirty="0">
                <a:latin typeface="Museo Sans 300" panose="02000000000000000000" pitchFamily="2" charset="77"/>
              </a:rPr>
              <a:t>Each element constituent of the solution process needs to be explainable for the solution to be truly explainable </a:t>
            </a:r>
            <a:r>
              <a:rPr lang="en-US" sz="1600" dirty="0">
                <a:latin typeface="Museo Sans 100" panose="02000000000000000000" pitchFamily="2" charset="77"/>
              </a:rPr>
              <a:t>[Lipton 2016]</a:t>
            </a:r>
            <a:endParaRPr lang="en-US" sz="2000" dirty="0">
              <a:latin typeface="Museo Sans 100" panose="02000000000000000000" pitchFamily="2" charset="77"/>
            </a:endParaRPr>
          </a:p>
        </p:txBody>
      </p:sp>
      <p:pic>
        <p:nvPicPr>
          <p:cNvPr id="15" name="Picture 14">
            <a:extLst>
              <a:ext uri="{FF2B5EF4-FFF2-40B4-BE49-F238E27FC236}">
                <a16:creationId xmlns:a16="http://schemas.microsoft.com/office/drawing/2014/main" id="{9B1B69CF-AA63-9944-A5A8-381B92C8C7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94033" y="2694023"/>
            <a:ext cx="1020127" cy="1097280"/>
          </a:xfrm>
          <a:prstGeom prst="rect">
            <a:avLst/>
          </a:prstGeom>
        </p:spPr>
      </p:pic>
      <p:pic>
        <p:nvPicPr>
          <p:cNvPr id="16" name="Picture 15">
            <a:extLst>
              <a:ext uri="{FF2B5EF4-FFF2-40B4-BE49-F238E27FC236}">
                <a16:creationId xmlns:a16="http://schemas.microsoft.com/office/drawing/2014/main" id="{9FF2AAF6-B2F5-F549-91C4-10E8369B383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77619" y="3872899"/>
            <a:ext cx="914400" cy="914400"/>
          </a:xfrm>
          <a:prstGeom prst="rect">
            <a:avLst/>
          </a:prstGeom>
        </p:spPr>
      </p:pic>
      <p:pic>
        <p:nvPicPr>
          <p:cNvPr id="17" name="Picture 16">
            <a:extLst>
              <a:ext uri="{FF2B5EF4-FFF2-40B4-BE49-F238E27FC236}">
                <a16:creationId xmlns:a16="http://schemas.microsoft.com/office/drawing/2014/main" id="{1E5462AF-C32B-ED4B-B554-6039BEF5C6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77619" y="2336443"/>
            <a:ext cx="914400" cy="914400"/>
          </a:xfrm>
          <a:prstGeom prst="rect">
            <a:avLst/>
          </a:prstGeom>
        </p:spPr>
      </p:pic>
      <p:pic>
        <p:nvPicPr>
          <p:cNvPr id="18" name="Picture 17">
            <a:extLst>
              <a:ext uri="{FF2B5EF4-FFF2-40B4-BE49-F238E27FC236}">
                <a16:creationId xmlns:a16="http://schemas.microsoft.com/office/drawing/2014/main" id="{8BD205EF-EF0F-9E44-93E5-825FB60B8D8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68130" y="2706131"/>
            <a:ext cx="1097280" cy="1097280"/>
          </a:xfrm>
          <a:prstGeom prst="rect">
            <a:avLst/>
          </a:prstGeom>
        </p:spPr>
      </p:pic>
      <p:sp>
        <p:nvSpPr>
          <p:cNvPr id="19" name="TextBox 18">
            <a:extLst>
              <a:ext uri="{FF2B5EF4-FFF2-40B4-BE49-F238E27FC236}">
                <a16:creationId xmlns:a16="http://schemas.microsoft.com/office/drawing/2014/main" id="{054048BB-EB40-D441-8E28-200D00474B20}"/>
              </a:ext>
            </a:extLst>
          </p:cNvPr>
          <p:cNvSpPr txBox="1"/>
          <p:nvPr/>
        </p:nvSpPr>
        <p:spPr>
          <a:xfrm>
            <a:off x="3393446" y="1848789"/>
            <a:ext cx="1628972" cy="461665"/>
          </a:xfrm>
          <a:prstGeom prst="rect">
            <a:avLst/>
          </a:prstGeom>
          <a:noFill/>
        </p:spPr>
        <p:txBody>
          <a:bodyPr wrap="none" rtlCol="0">
            <a:spAutoFit/>
          </a:bodyPr>
          <a:lstStyle/>
          <a:p>
            <a:pPr algn="ctr"/>
            <a:r>
              <a:rPr lang="en-US" sz="2400" dirty="0">
                <a:latin typeface="Museo Sans 300" panose="02000000000000000000" pitchFamily="2" charset="77"/>
              </a:rPr>
              <a:t>AI Solution</a:t>
            </a:r>
          </a:p>
        </p:txBody>
      </p:sp>
      <p:sp>
        <p:nvSpPr>
          <p:cNvPr id="20" name="TextBox 19">
            <a:extLst>
              <a:ext uri="{FF2B5EF4-FFF2-40B4-BE49-F238E27FC236}">
                <a16:creationId xmlns:a16="http://schemas.microsoft.com/office/drawing/2014/main" id="{7F0E0D63-5974-1B40-AA1E-29F4C5890E7F}"/>
              </a:ext>
            </a:extLst>
          </p:cNvPr>
          <p:cNvSpPr txBox="1"/>
          <p:nvPr/>
        </p:nvSpPr>
        <p:spPr>
          <a:xfrm>
            <a:off x="9945838" y="1841917"/>
            <a:ext cx="766557" cy="461665"/>
          </a:xfrm>
          <a:prstGeom prst="rect">
            <a:avLst/>
          </a:prstGeom>
          <a:noFill/>
        </p:spPr>
        <p:txBody>
          <a:bodyPr wrap="none" rtlCol="0">
            <a:spAutoFit/>
          </a:bodyPr>
          <a:lstStyle/>
          <a:p>
            <a:pPr algn="ctr"/>
            <a:r>
              <a:rPr lang="en-US" sz="2400" dirty="0">
                <a:latin typeface="Museo Sans 300" panose="02000000000000000000" pitchFamily="2" charset="77"/>
              </a:rPr>
              <a:t>User</a:t>
            </a:r>
          </a:p>
        </p:txBody>
      </p:sp>
      <p:sp>
        <p:nvSpPr>
          <p:cNvPr id="22" name="TextBox 21">
            <a:extLst>
              <a:ext uri="{FF2B5EF4-FFF2-40B4-BE49-F238E27FC236}">
                <a16:creationId xmlns:a16="http://schemas.microsoft.com/office/drawing/2014/main" id="{5CD1027B-E79D-964D-BB25-A5C559E99D8F}"/>
              </a:ext>
            </a:extLst>
          </p:cNvPr>
          <p:cNvSpPr txBox="1"/>
          <p:nvPr/>
        </p:nvSpPr>
        <p:spPr>
          <a:xfrm>
            <a:off x="9015296" y="6505416"/>
            <a:ext cx="2627642" cy="369332"/>
          </a:xfrm>
          <a:prstGeom prst="rect">
            <a:avLst/>
          </a:prstGeom>
          <a:noFill/>
        </p:spPr>
        <p:txBody>
          <a:bodyPr wrap="none" rtlCol="0">
            <a:spAutoFit/>
          </a:bodyPr>
          <a:lstStyle/>
          <a:p>
            <a:pPr algn="ctr"/>
            <a:r>
              <a:rPr lang="en-US" dirty="0">
                <a:latin typeface="Museo Sans 300" panose="02000000000000000000" pitchFamily="2" charset="77"/>
              </a:rPr>
              <a:t>Explanation Granularity</a:t>
            </a:r>
          </a:p>
        </p:txBody>
      </p:sp>
      <p:sp>
        <p:nvSpPr>
          <p:cNvPr id="23" name="Rounded Rectangle 22">
            <a:extLst>
              <a:ext uri="{FF2B5EF4-FFF2-40B4-BE49-F238E27FC236}">
                <a16:creationId xmlns:a16="http://schemas.microsoft.com/office/drawing/2014/main" id="{BEC5E194-5444-264E-93A1-CED11085F83D}"/>
              </a:ext>
            </a:extLst>
          </p:cNvPr>
          <p:cNvSpPr/>
          <p:nvPr/>
        </p:nvSpPr>
        <p:spPr>
          <a:xfrm>
            <a:off x="9920835" y="5603154"/>
            <a:ext cx="226577" cy="3115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CFF278E-3149-DC4D-A879-2F92BDBA28B0}"/>
              </a:ext>
            </a:extLst>
          </p:cNvPr>
          <p:cNvSpPr/>
          <p:nvPr/>
        </p:nvSpPr>
        <p:spPr>
          <a:xfrm>
            <a:off x="9920835" y="6003710"/>
            <a:ext cx="226577" cy="18747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912D281-D688-2B4C-9A73-A8D13B325872}"/>
              </a:ext>
            </a:extLst>
          </p:cNvPr>
          <p:cNvSpPr/>
          <p:nvPr/>
        </p:nvSpPr>
        <p:spPr>
          <a:xfrm>
            <a:off x="9920835" y="6323345"/>
            <a:ext cx="226577" cy="15028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9BC5A68E-0218-CF4D-90FA-8AEA936763E2}"/>
              </a:ext>
            </a:extLst>
          </p:cNvPr>
          <p:cNvSpPr/>
          <p:nvPr/>
        </p:nvSpPr>
        <p:spPr>
          <a:xfrm>
            <a:off x="10224286" y="5603154"/>
            <a:ext cx="226577" cy="1583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E565A2B-F227-0446-A2EB-AFB01B67EB9B}"/>
              </a:ext>
            </a:extLst>
          </p:cNvPr>
          <p:cNvSpPr/>
          <p:nvPr/>
        </p:nvSpPr>
        <p:spPr>
          <a:xfrm>
            <a:off x="10224286" y="5854007"/>
            <a:ext cx="226577" cy="22175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6B5AF-AF5F-D34F-A08A-E98CDBA92384}"/>
              </a:ext>
            </a:extLst>
          </p:cNvPr>
          <p:cNvSpPr/>
          <p:nvPr/>
        </p:nvSpPr>
        <p:spPr>
          <a:xfrm>
            <a:off x="10224286" y="6157458"/>
            <a:ext cx="226577" cy="3161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75873DE0-76D4-EA46-8261-AAAD76A46DAD}"/>
              </a:ext>
            </a:extLst>
          </p:cNvPr>
          <p:cNvSpPr/>
          <p:nvPr/>
        </p:nvSpPr>
        <p:spPr>
          <a:xfrm>
            <a:off x="10527738" y="5603154"/>
            <a:ext cx="226577" cy="2402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EE63F091-EECC-7144-A442-77F3E36125CC}"/>
              </a:ext>
            </a:extLst>
          </p:cNvPr>
          <p:cNvSpPr/>
          <p:nvPr/>
        </p:nvSpPr>
        <p:spPr>
          <a:xfrm>
            <a:off x="10527738" y="5918743"/>
            <a:ext cx="226577" cy="24838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39D33021-58E9-F849-BBBF-B1D61261DDDB}"/>
              </a:ext>
            </a:extLst>
          </p:cNvPr>
          <p:cNvSpPr/>
          <p:nvPr/>
        </p:nvSpPr>
        <p:spPr>
          <a:xfrm>
            <a:off x="10527738" y="6230287"/>
            <a:ext cx="226577" cy="1543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56F02B-5C27-2848-A52C-46D9866F6AB4}"/>
              </a:ext>
            </a:extLst>
          </p:cNvPr>
          <p:cNvSpPr/>
          <p:nvPr/>
        </p:nvSpPr>
        <p:spPr>
          <a:xfrm>
            <a:off x="-65191" y="6505416"/>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75668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B20C-BB1C-3744-B15B-48C5D0C1E638}"/>
              </a:ext>
            </a:extLst>
          </p:cNvPr>
          <p:cNvSpPr>
            <a:spLocks noGrp="1"/>
          </p:cNvSpPr>
          <p:nvPr>
            <p:ph type="title"/>
          </p:nvPr>
        </p:nvSpPr>
        <p:spPr/>
        <p:txBody>
          <a:bodyPr/>
          <a:lstStyle/>
          <a:p>
            <a:r>
              <a:rPr lang="en-US" dirty="0"/>
              <a:t>What Explanations Are Not?</a:t>
            </a:r>
          </a:p>
        </p:txBody>
      </p:sp>
      <p:sp>
        <p:nvSpPr>
          <p:cNvPr id="3" name="Content Placeholder 2">
            <a:extLst>
              <a:ext uri="{FF2B5EF4-FFF2-40B4-BE49-F238E27FC236}">
                <a16:creationId xmlns:a16="http://schemas.microsoft.com/office/drawing/2014/main" id="{0C36D485-2DE3-C944-8095-604D36C8FB93}"/>
              </a:ext>
            </a:extLst>
          </p:cNvPr>
          <p:cNvSpPr>
            <a:spLocks noGrp="1"/>
          </p:cNvSpPr>
          <p:nvPr>
            <p:ph sz="half" idx="2"/>
          </p:nvPr>
        </p:nvSpPr>
        <p:spPr>
          <a:xfrm>
            <a:off x="838200" y="1825624"/>
            <a:ext cx="6326529" cy="4550791"/>
          </a:xfrm>
        </p:spPr>
        <p:txBody>
          <a:bodyPr>
            <a:normAutofit/>
          </a:bodyPr>
          <a:lstStyle/>
          <a:p>
            <a:r>
              <a:rPr lang="en-US" b="1" dirty="0"/>
              <a:t>Explanation vs. Justification</a:t>
            </a:r>
          </a:p>
          <a:p>
            <a:pPr lvl="1"/>
            <a:r>
              <a:rPr lang="en-US" dirty="0"/>
              <a:t>Explaining is giving reasons for the prediction </a:t>
            </a:r>
            <a:r>
              <a:rPr lang="en-US" sz="1600" dirty="0">
                <a:latin typeface="Museo Sans 100" panose="02000000000000000000" pitchFamily="2" charset="77"/>
              </a:rPr>
              <a:t>[</a:t>
            </a:r>
            <a:r>
              <a:rPr lang="tr-TR" sz="1600" dirty="0">
                <a:latin typeface="Museo Sans 100" panose="02000000000000000000" pitchFamily="2" charset="77"/>
              </a:rPr>
              <a:t>Biran 2014, Biran 2017A, Biran 2017B</a:t>
            </a:r>
            <a:r>
              <a:rPr lang="en-US" sz="1600" dirty="0">
                <a:latin typeface="Museo Sans 100" panose="02000000000000000000" pitchFamily="2" charset="77"/>
              </a:rPr>
              <a:t>]</a:t>
            </a:r>
            <a:endParaRPr lang="en-US" dirty="0">
              <a:latin typeface="Museo Sans 100" panose="02000000000000000000" pitchFamily="2" charset="77"/>
            </a:endParaRPr>
          </a:p>
          <a:p>
            <a:pPr lvl="1"/>
            <a:r>
              <a:rPr lang="en-US" dirty="0"/>
              <a:t>Justification is putting the explanation in a context</a:t>
            </a:r>
          </a:p>
          <a:p>
            <a:pPr lvl="1"/>
            <a:r>
              <a:rPr lang="en-US" dirty="0"/>
              <a:t>Justification does not have to correspond to how the model actually works</a:t>
            </a:r>
          </a:p>
          <a:p>
            <a:r>
              <a:rPr lang="en-US" b="1" dirty="0"/>
              <a:t>Explanation vs. Causality</a:t>
            </a:r>
          </a:p>
          <a:p>
            <a:pPr lvl="1"/>
            <a:r>
              <a:rPr lang="en-US" dirty="0"/>
              <a:t>Explanations are mostly:</a:t>
            </a:r>
          </a:p>
          <a:p>
            <a:pPr lvl="2"/>
            <a:r>
              <a:rPr lang="en-US" i="1" dirty="0"/>
              <a:t>Not</a:t>
            </a:r>
            <a:r>
              <a:rPr lang="en-US" dirty="0"/>
              <a:t> Causal</a:t>
            </a:r>
          </a:p>
          <a:p>
            <a:pPr lvl="2"/>
            <a:r>
              <a:rPr lang="en-US" i="1" dirty="0"/>
              <a:t>Not</a:t>
            </a:r>
            <a:r>
              <a:rPr lang="en-US" dirty="0"/>
              <a:t> Prescriptive</a:t>
            </a:r>
          </a:p>
          <a:p>
            <a:pPr lvl="1"/>
            <a:r>
              <a:rPr lang="en-US" dirty="0"/>
              <a:t>Example: End of life prediction for heart failure patients</a:t>
            </a:r>
          </a:p>
        </p:txBody>
      </p:sp>
      <p:pic>
        <p:nvPicPr>
          <p:cNvPr id="6" name="Picture 5">
            <a:extLst>
              <a:ext uri="{FF2B5EF4-FFF2-40B4-BE49-F238E27FC236}">
                <a16:creationId xmlns:a16="http://schemas.microsoft.com/office/drawing/2014/main" id="{A9B1A377-36C1-CB48-B305-059C441BB062}"/>
              </a:ext>
            </a:extLst>
          </p:cNvPr>
          <p:cNvPicPr>
            <a:picLocks noChangeAspect="1"/>
          </p:cNvPicPr>
          <p:nvPr/>
        </p:nvPicPr>
        <p:blipFill>
          <a:blip r:embed="rId2"/>
          <a:stretch>
            <a:fillRect/>
          </a:stretch>
        </p:blipFill>
        <p:spPr>
          <a:xfrm>
            <a:off x="8068193" y="1593273"/>
            <a:ext cx="4123807" cy="5264726"/>
          </a:xfrm>
          <a:prstGeom prst="rect">
            <a:avLst/>
          </a:prstGeom>
        </p:spPr>
      </p:pic>
      <p:sp>
        <p:nvSpPr>
          <p:cNvPr id="4" name="TextBox 3">
            <a:extLst>
              <a:ext uri="{FF2B5EF4-FFF2-40B4-BE49-F238E27FC236}">
                <a16:creationId xmlns:a16="http://schemas.microsoft.com/office/drawing/2014/main" id="{1B17F7A0-92A2-2141-B330-7BC5115B30DB}"/>
              </a:ext>
            </a:extLst>
          </p:cNvPr>
          <p:cNvSpPr txBox="1"/>
          <p:nvPr/>
        </p:nvSpPr>
        <p:spPr>
          <a:xfrm>
            <a:off x="8905461" y="6581001"/>
            <a:ext cx="2198615" cy="276999"/>
          </a:xfrm>
          <a:prstGeom prst="rect">
            <a:avLst/>
          </a:prstGeom>
          <a:noFill/>
        </p:spPr>
        <p:txBody>
          <a:bodyPr wrap="none" rtlCol="0">
            <a:spAutoFit/>
          </a:bodyPr>
          <a:lstStyle/>
          <a:p>
            <a:r>
              <a:rPr lang="en-US" sz="1200" i="1" dirty="0">
                <a:solidFill>
                  <a:schemeClr val="bg1"/>
                </a:solidFill>
              </a:rPr>
              <a:t>Source: </a:t>
            </a:r>
            <a:r>
              <a:rPr lang="en-US" sz="1200" dirty="0">
                <a:solidFill>
                  <a:schemeClr val="bg1"/>
                </a:solidFill>
              </a:rPr>
              <a:t>www.aurumahmad.com</a:t>
            </a:r>
          </a:p>
        </p:txBody>
      </p:sp>
      <p:sp>
        <p:nvSpPr>
          <p:cNvPr id="8" name="Rectangle 7">
            <a:extLst>
              <a:ext uri="{FF2B5EF4-FFF2-40B4-BE49-F238E27FC236}">
                <a16:creationId xmlns:a16="http://schemas.microsoft.com/office/drawing/2014/main" id="{63728021-9973-0E49-A686-CF359739C556}"/>
              </a:ext>
            </a:extLst>
          </p:cNvPr>
          <p:cNvSpPr/>
          <p:nvPr/>
        </p:nvSpPr>
        <p:spPr>
          <a:xfrm>
            <a:off x="0" y="6479124"/>
            <a:ext cx="1955472" cy="338554"/>
          </a:xfrm>
          <a:prstGeom prst="rect">
            <a:avLst/>
          </a:prstGeom>
        </p:spPr>
        <p:txBody>
          <a:bodyPr wrap="none">
            <a:spAutoFit/>
          </a:bodyPr>
          <a:lstStyle/>
          <a:p>
            <a:r>
              <a:rPr lang="en-US" sz="1600" dirty="0"/>
              <a:t>© KenSci., Inc. 2018.</a:t>
            </a:r>
          </a:p>
        </p:txBody>
      </p:sp>
    </p:spTree>
    <p:extLst>
      <p:ext uri="{BB962C8B-B14F-4D97-AF65-F5344CB8AC3E}">
        <p14:creationId xmlns:p14="http://schemas.microsoft.com/office/powerpoint/2010/main" val="337660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0">
      <a:dk1>
        <a:srgbClr val="000000"/>
      </a:dk1>
      <a:lt1>
        <a:srgbClr val="FFFFFF"/>
      </a:lt1>
      <a:dk2>
        <a:srgbClr val="44546A"/>
      </a:dk2>
      <a:lt2>
        <a:srgbClr val="E7E6E6"/>
      </a:lt2>
      <a:accent1>
        <a:srgbClr val="E41389"/>
      </a:accent1>
      <a:accent2>
        <a:srgbClr val="632A78"/>
      </a:accent2>
      <a:accent3>
        <a:srgbClr val="A63491"/>
      </a:accent3>
      <a:accent4>
        <a:srgbClr val="BAD265"/>
      </a:accent4>
      <a:accent5>
        <a:srgbClr val="F08C25"/>
      </a:accent5>
      <a:accent6>
        <a:srgbClr val="26B8EA"/>
      </a:accent6>
      <a:hlink>
        <a:srgbClr val="1F73B7"/>
      </a:hlink>
      <a:folHlink>
        <a:srgbClr val="98519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enSci Template 2018" id="{F7F8A140-DB38-4F44-A6A8-48B81AEF46EB}" vid="{1A902CB2-F72E-A245-A203-C2AF988891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2" ma:contentTypeDescription="Create a new document." ma:contentTypeScope="" ma:versionID="5aaf0a3be98059b29a85d84afe4e7244">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3a229e4b937a1c71abe7e49d036aa152"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A7BDC1-9A8B-4613-B95A-D5EA3A6FBE73}"/>
</file>

<file path=customXml/itemProps2.xml><?xml version="1.0" encoding="utf-8"?>
<ds:datastoreItem xmlns:ds="http://schemas.openxmlformats.org/officeDocument/2006/customXml" ds:itemID="{48E623DA-43F5-4B67-B8E1-0311DDF85BE5}"/>
</file>

<file path=customXml/itemProps3.xml><?xml version="1.0" encoding="utf-8"?>
<ds:datastoreItem xmlns:ds="http://schemas.openxmlformats.org/officeDocument/2006/customXml" ds:itemID="{6DC2D99C-7696-42C8-9F14-DF2634D36BC3}"/>
</file>

<file path=docProps/app.xml><?xml version="1.0" encoding="utf-8"?>
<Properties xmlns="http://schemas.openxmlformats.org/officeDocument/2006/extended-properties" xmlns:vt="http://schemas.openxmlformats.org/officeDocument/2006/docPropsVTypes">
  <Template>Office Theme</Template>
  <TotalTime>2247</TotalTime>
  <Words>2678</Words>
  <Application>Microsoft Macintosh PowerPoint</Application>
  <PresentationFormat>Widescreen</PresentationFormat>
  <Paragraphs>418</Paragraphs>
  <Slides>40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Microsoft JhengHei UI Light</vt:lpstr>
      <vt:lpstr>Arial</vt:lpstr>
      <vt:lpstr>Calibri</vt:lpstr>
      <vt:lpstr>Calibri Light</vt:lpstr>
      <vt:lpstr>Museo Sans 100</vt:lpstr>
      <vt:lpstr>Museo Sans 300</vt:lpstr>
      <vt:lpstr>Museo Sans 700</vt:lpstr>
      <vt:lpstr>Museo Sans 900</vt:lpstr>
      <vt:lpstr>Segoe UI</vt:lpstr>
      <vt:lpstr>Office Theme</vt:lpstr>
      <vt:lpstr>Explainable Models for Healthcare AI</vt:lpstr>
      <vt:lpstr>Explainable Models in AI</vt:lpstr>
      <vt:lpstr>PowerPoint Presentation</vt:lpstr>
      <vt:lpstr>Learning Objectives of the Tutorial</vt:lpstr>
      <vt:lpstr>Explainable By Any other Name.. is still explainable</vt:lpstr>
      <vt:lpstr>A (Brief) History of Need for Explainations in Statistics</vt:lpstr>
      <vt:lpstr>Explainable AI / Interpretable Machine Learning</vt:lpstr>
      <vt:lpstr>Explainable AI is More Than Models</vt:lpstr>
      <vt:lpstr>What Explanations Are Not?</vt:lpstr>
      <vt:lpstr>Healthcare AI</vt:lpstr>
      <vt:lpstr>PowerPoint Presentation</vt:lpstr>
      <vt:lpstr>How Machine Learning Can Improve Healthcare Across the Continuum of Care?</vt:lpstr>
      <vt:lpstr>Operationalizing AI in Healthcare</vt:lpstr>
      <vt:lpstr>Data Complexity in Operationalizing AI in Healthcare</vt:lpstr>
      <vt:lpstr>Why Do We Need Explanations in Healthcare AI Now?</vt:lpstr>
      <vt:lpstr>Do We ALWAYS Need Explanations in Healthcare AI?</vt:lpstr>
      <vt:lpstr>Why Do We Need Explanations Now?</vt:lpstr>
      <vt:lpstr>Pillars of Explainable AI</vt:lpstr>
      <vt:lpstr>7 Pillars of Explainable AI in Healthcare</vt:lpstr>
      <vt:lpstr>Pillar 1: Transparency | Admission Prediction</vt:lpstr>
      <vt:lpstr>Transparency</vt:lpstr>
      <vt:lpstr>Transparent to Whom?</vt:lpstr>
      <vt:lpstr>Transparency | Examples</vt:lpstr>
      <vt:lpstr>Pillar 2: Domain Sense | ED Census Prediction</vt:lpstr>
      <vt:lpstr>Domain Sense | Model Output &amp; Actionability</vt:lpstr>
      <vt:lpstr>Pillar 3: Consistency | LWBS</vt:lpstr>
      <vt:lpstr>Consistency | Model Multiplicity</vt:lpstr>
      <vt:lpstr>Pillar 4: Parsimony| Admission Disposition</vt:lpstr>
      <vt:lpstr>Parsimony</vt:lpstr>
      <vt:lpstr> Pillar 5: Generalizability | Length of Stay Prediction</vt:lpstr>
      <vt:lpstr> Pillar 5: Generalizability | Length of Stay Prediction</vt:lpstr>
      <vt:lpstr>Pillar 6: Trust/Performance | ICU Transfer Prediction</vt:lpstr>
      <vt:lpstr>Trust | Prediction Performance</vt:lpstr>
      <vt:lpstr>Pillar 7: Fidelity| Risk of Readmission</vt:lpstr>
      <vt:lpstr>Fidelity | Explanations</vt:lpstr>
      <vt:lpstr>Fidelity | Mimic Models</vt:lpstr>
      <vt:lpstr>Conclusion: Explainable ML in Healthcare AI</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Explainable Models for Healthcare AI</dc:title>
  <dc:creator>Microsoft Office User</dc:creator>
  <cp:lastModifiedBy>Muhammad Ahmad</cp:lastModifiedBy>
  <cp:revision>168</cp:revision>
  <dcterms:created xsi:type="dcterms:W3CDTF">2018-08-14T15:24:06Z</dcterms:created>
  <dcterms:modified xsi:type="dcterms:W3CDTF">2019-12-05T08:06:31Z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0x0101005AEC7C7526F3BB4A92DF83DE35BFD15D</vt:lpwstr>
  </property>
</Properties>
</file>